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0" r:id="rId1"/>
    <p:sldMasterId id="2147483758" r:id="rId2"/>
    <p:sldMasterId id="2147483770" r:id="rId3"/>
    <p:sldMasterId id="2147483787" r:id="rId4"/>
    <p:sldMasterId id="2147483804" r:id="rId5"/>
    <p:sldMasterId id="2147483822" r:id="rId6"/>
  </p:sldMasterIdLst>
  <p:notesMasterIdLst>
    <p:notesMasterId r:id="rId39"/>
  </p:notesMasterIdLst>
  <p:handoutMasterIdLst>
    <p:handoutMasterId r:id="rId40"/>
  </p:handoutMasterIdLst>
  <p:sldIdLst>
    <p:sldId id="8733" r:id="rId7"/>
    <p:sldId id="8734" r:id="rId8"/>
    <p:sldId id="8735" r:id="rId9"/>
    <p:sldId id="8736" r:id="rId10"/>
    <p:sldId id="8737" r:id="rId11"/>
    <p:sldId id="8738" r:id="rId12"/>
    <p:sldId id="8739" r:id="rId13"/>
    <p:sldId id="6987" r:id="rId14"/>
    <p:sldId id="8740" r:id="rId15"/>
    <p:sldId id="8741" r:id="rId16"/>
    <p:sldId id="8742" r:id="rId17"/>
    <p:sldId id="8743" r:id="rId18"/>
    <p:sldId id="8744" r:id="rId19"/>
    <p:sldId id="8745" r:id="rId20"/>
    <p:sldId id="8746" r:id="rId21"/>
    <p:sldId id="8747" r:id="rId22"/>
    <p:sldId id="8748" r:id="rId23"/>
    <p:sldId id="8749" r:id="rId24"/>
    <p:sldId id="8750" r:id="rId25"/>
    <p:sldId id="8751" r:id="rId26"/>
    <p:sldId id="8752" r:id="rId27"/>
    <p:sldId id="8753" r:id="rId28"/>
    <p:sldId id="8754" r:id="rId29"/>
    <p:sldId id="8755" r:id="rId30"/>
    <p:sldId id="8756" r:id="rId31"/>
    <p:sldId id="8757" r:id="rId32"/>
    <p:sldId id="8758" r:id="rId33"/>
    <p:sldId id="8759" r:id="rId34"/>
    <p:sldId id="8760" r:id="rId35"/>
    <p:sldId id="8761" r:id="rId36"/>
    <p:sldId id="8762" r:id="rId37"/>
    <p:sldId id="8763" r:id="rId38"/>
  </p:sldIdLst>
  <p:sldSz cx="10287000" cy="6858000" type="35mm"/>
  <p:notesSz cx="6711950" cy="98631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6">
          <p15:clr>
            <a:srgbClr val="A4A3A4"/>
          </p15:clr>
        </p15:guide>
        <p15:guide id="2" pos="211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FF33"/>
    <a:srgbClr val="99CC00"/>
    <a:srgbClr val="FF9900"/>
    <a:srgbClr val="FF9999"/>
    <a:srgbClr val="FFFFFF"/>
    <a:srgbClr val="00FFFF"/>
    <a:srgbClr val="99FF99"/>
    <a:srgbClr val="FFCC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63" autoAdjust="0"/>
    <p:restoredTop sz="94604" autoAdjust="0"/>
  </p:normalViewPr>
  <p:slideViewPr>
    <p:cSldViewPr snapToGrid="0">
      <p:cViewPr varScale="1">
        <p:scale>
          <a:sx n="120" d="100"/>
          <a:sy n="120" d="100"/>
        </p:scale>
        <p:origin x="888" y="6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932" y="-108"/>
      </p:cViewPr>
      <p:guideLst>
        <p:guide orient="horz" pos="3106"/>
        <p:guide pos="211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00">
                <a:effectLst/>
              </a:defRPr>
            </a:lvl1pPr>
          </a:lstStyle>
          <a:p>
            <a:r>
              <a:rPr lang="ja-JP" altLang="en-US"/>
              <a:t>岩室紳也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3650" y="0"/>
            <a:ext cx="290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/>
              </a:defRPr>
            </a:lvl1pPr>
          </a:lstStyle>
          <a:p>
            <a:fld id="{3FF0506C-5F80-4A78-AEFA-F1B1D47EB8D5}" type="datetime1">
              <a:rPr lang="ja-JP" altLang="en-US"/>
              <a:pPr/>
              <a:t>2021/6/27</a:t>
            </a:fld>
            <a:endParaRPr lang="en-US" altLang="ja-JP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9425"/>
            <a:ext cx="290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000">
                <a:effectLst/>
              </a:defRPr>
            </a:lvl1pPr>
          </a:lstStyle>
          <a:p>
            <a:endParaRPr lang="ja-JP" altLang="en-US"/>
          </a:p>
          <a:p>
            <a:endParaRPr lang="ja-JP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3650" y="9369425"/>
            <a:ext cx="290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/>
              </a:defRPr>
            </a:lvl1pPr>
          </a:lstStyle>
          <a:p>
            <a:fld id="{479EFEC8-4879-4DEA-8957-1D1803B41E9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5228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00">
                <a:effectLst/>
              </a:defRPr>
            </a:lvl1pPr>
          </a:lstStyle>
          <a:p>
            <a:endParaRPr lang="en-US" altLang="ja-JP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582613" y="739775"/>
            <a:ext cx="5548312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84713"/>
            <a:ext cx="49212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/>
              </a:defRPr>
            </a:lvl1pPr>
          </a:lstStyle>
          <a:p>
            <a:fld id="{F99C5831-F1E8-45D6-9EDB-E50CF0D8982C}" type="datetime1">
              <a:rPr lang="ja-JP" altLang="en-US"/>
              <a:pPr/>
              <a:t>2021/6/27</a:t>
            </a:fld>
            <a:endParaRPr lang="en-US" altLang="ja-JP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9425"/>
            <a:ext cx="290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000">
                <a:effectLst/>
              </a:defRPr>
            </a:lvl1pPr>
          </a:lstStyle>
          <a:p>
            <a:endParaRPr lang="en-US" altLang="ja-JP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9369425"/>
            <a:ext cx="290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/>
              </a:defRPr>
            </a:lvl1pPr>
          </a:lstStyle>
          <a:p>
            <a:fld id="{85F6F44D-461E-4EB7-AB70-220CF71F296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475848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93013" y="196850"/>
            <a:ext cx="2459037" cy="63674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14313" y="196850"/>
            <a:ext cx="7226300" cy="63674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0" y="1585913"/>
            <a:ext cx="4835525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6525" y="1585913"/>
            <a:ext cx="4835525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8894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36146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51453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0" y="1585913"/>
            <a:ext cx="4835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6525" y="1585913"/>
            <a:ext cx="4835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971482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77922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37224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46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31417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62464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10944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93013" y="196850"/>
            <a:ext cx="2459037" cy="63674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14313" y="196850"/>
            <a:ext cx="7226300" cy="63674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593244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25057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86491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8341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0" y="1585913"/>
            <a:ext cx="4833938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4938" y="1585913"/>
            <a:ext cx="4835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41618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554056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9212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558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69418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59298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685267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91425" y="196850"/>
            <a:ext cx="2459038" cy="63674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14313" y="196850"/>
            <a:ext cx="7224712" cy="63674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62191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タイトル、テキスト、メディア クリッ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0" y="1585913"/>
            <a:ext cx="4833938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メディア プレースホルダ 3"/>
          <p:cNvSpPr>
            <a:spLocks noGrp="1"/>
          </p:cNvSpPr>
          <p:nvPr>
            <p:ph type="media" sz="half" idx="2"/>
          </p:nvPr>
        </p:nvSpPr>
        <p:spPr>
          <a:xfrm>
            <a:off x="5214938" y="1585913"/>
            <a:ext cx="4835525" cy="4978400"/>
          </a:xfrm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468568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0" y="1585913"/>
            <a:ext cx="4833938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4938" y="1585913"/>
            <a:ext cx="4835525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31934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228600" y="1585913"/>
            <a:ext cx="9821863" cy="4978400"/>
          </a:xfrm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1388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0" y="1585913"/>
            <a:ext cx="4833938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5214938" y="1585913"/>
            <a:ext cx="4835525" cy="2413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5214938" y="4151313"/>
            <a:ext cx="4835525" cy="2413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736498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228600" y="1585913"/>
            <a:ext cx="4833938" cy="2413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5214938" y="1585913"/>
            <a:ext cx="4835525" cy="2413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228600" y="4151313"/>
            <a:ext cx="4833938" cy="2413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14938" y="4151313"/>
            <a:ext cx="4835525" cy="2413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93777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0" y="1585913"/>
            <a:ext cx="4835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6525" y="1585913"/>
            <a:ext cx="4835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58026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0123149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209345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0" y="1585913"/>
            <a:ext cx="4835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6525" y="1585913"/>
            <a:ext cx="4835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6953492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6533783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675095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270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484441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418655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1367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93013" y="196850"/>
            <a:ext cx="2459037" cy="63674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14313" y="196850"/>
            <a:ext cx="7226300" cy="63674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081156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228600" y="1585913"/>
            <a:ext cx="9823450" cy="4978400"/>
          </a:xfrm>
        </p:spPr>
        <p:txBody>
          <a:bodyPr/>
          <a:lstStyle/>
          <a:p>
            <a:pPr lvl="0"/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521960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0" y="1585913"/>
            <a:ext cx="4835525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5216525" y="1585913"/>
            <a:ext cx="4835525" cy="4978400"/>
          </a:xfrm>
        </p:spPr>
        <p:txBody>
          <a:bodyPr/>
          <a:lstStyle/>
          <a:p>
            <a:pPr lvl="0"/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34917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タイトル、テキスト、メディア クリッ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0" y="1585913"/>
            <a:ext cx="4835525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メディア プレースホルダ 3"/>
          <p:cNvSpPr>
            <a:spLocks noGrp="1"/>
          </p:cNvSpPr>
          <p:nvPr>
            <p:ph type="media" sz="half" idx="2"/>
          </p:nvPr>
        </p:nvSpPr>
        <p:spPr>
          <a:xfrm>
            <a:off x="5216525" y="1585913"/>
            <a:ext cx="4835525" cy="4978400"/>
          </a:xfrm>
        </p:spPr>
        <p:txBody>
          <a:bodyPr/>
          <a:lstStyle/>
          <a:p>
            <a:pPr lvl="0"/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7782342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0" y="1585913"/>
            <a:ext cx="4835525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5216525" y="1585913"/>
            <a:ext cx="4835525" cy="2413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5216525" y="4151313"/>
            <a:ext cx="4835525" cy="2413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082093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0" y="1585913"/>
            <a:ext cx="4835525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6525" y="1585913"/>
            <a:ext cx="4835525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69799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455"/>
            <a:ext cx="874395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28505891"/>
      </p:ext>
    </p:extLst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581311746"/>
      </p:ext>
    </p:extLst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440693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87568100"/>
      </p:ext>
    </p:extLst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2" y="1585913"/>
            <a:ext cx="4835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6528" y="1585913"/>
            <a:ext cx="4835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7360571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346760431"/>
      </p:ext>
    </p:extLst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7872245"/>
      </p:ext>
    </p:extLst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731681"/>
      </p:ext>
    </p:extLst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22725" y="27308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36352367"/>
      </p:ext>
    </p:extLst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36386659"/>
      </p:ext>
    </p:extLst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747650740"/>
      </p:ext>
    </p:extLst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93030" y="196880"/>
            <a:ext cx="2459037" cy="63674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14313" y="196880"/>
            <a:ext cx="7226300" cy="63674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81355586"/>
      </p:ext>
    </p:extLst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2" y="196850"/>
            <a:ext cx="9815513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228602" y="1585913"/>
            <a:ext cx="9823451" cy="4978400"/>
          </a:xfrm>
        </p:spPr>
        <p:txBody>
          <a:bodyPr/>
          <a:lstStyle/>
          <a:p>
            <a:pPr lvl="0"/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255751538"/>
      </p:ext>
    </p:extLst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2" y="196850"/>
            <a:ext cx="9815513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2" y="1585913"/>
            <a:ext cx="4835525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5216528" y="1585913"/>
            <a:ext cx="4835525" cy="4978400"/>
          </a:xfrm>
        </p:spPr>
        <p:txBody>
          <a:bodyPr/>
          <a:lstStyle/>
          <a:p>
            <a:pPr lvl="0"/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8626367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タイトル、テキスト、メディア クリッ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2" y="196850"/>
            <a:ext cx="9815513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2" y="1585913"/>
            <a:ext cx="4835525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メディア プレースホルダ 3"/>
          <p:cNvSpPr>
            <a:spLocks noGrp="1"/>
          </p:cNvSpPr>
          <p:nvPr>
            <p:ph type="media" sz="half" idx="2"/>
          </p:nvPr>
        </p:nvSpPr>
        <p:spPr>
          <a:xfrm>
            <a:off x="5216528" y="1585913"/>
            <a:ext cx="4835525" cy="4978400"/>
          </a:xfrm>
        </p:spPr>
        <p:txBody>
          <a:bodyPr/>
          <a:lstStyle/>
          <a:p>
            <a:pPr lvl="0"/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47795508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2000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2" y="196850"/>
            <a:ext cx="9815513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2" y="1585913"/>
            <a:ext cx="4835525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5216528" y="1585913"/>
            <a:ext cx="4835525" cy="2413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5216528" y="4151313"/>
            <a:ext cx="4835525" cy="2413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6252637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2" y="196850"/>
            <a:ext cx="9815513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2" y="1585913"/>
            <a:ext cx="4835525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6528" y="1585913"/>
            <a:ext cx="4835525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52019576"/>
      </p:ext>
    </p:extLst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2" y="196850"/>
            <a:ext cx="9815513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0" y="1585913"/>
            <a:ext cx="4833938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5214938" y="1585913"/>
            <a:ext cx="4835525" cy="2413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5214938" y="4151313"/>
            <a:ext cx="4835525" cy="2413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69897945"/>
      </p:ext>
    </p:extLst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82625331"/>
      </p:ext>
    </p:extLst>
  </p:cSld>
  <p:clrMapOvr>
    <a:masterClrMapping/>
  </p:clrMapOvr>
  <p:transition spd="slow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016758987"/>
      </p:ext>
    </p:extLst>
  </p:cSld>
  <p:clrMapOvr>
    <a:masterClrMapping/>
  </p:clrMapOvr>
  <p:transition spd="slow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13628526"/>
      </p:ext>
    </p:extLst>
  </p:cSld>
  <p:clrMapOvr>
    <a:masterClrMapping/>
  </p:clrMapOvr>
  <p:transition spd="slow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0" y="1585913"/>
            <a:ext cx="4833938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4938" y="1585913"/>
            <a:ext cx="4835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056540621"/>
      </p:ext>
    </p:extLst>
  </p:cSld>
  <p:clrMapOvr>
    <a:masterClrMapping/>
  </p:clrMapOvr>
  <p:transition spd="slow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30768816"/>
      </p:ext>
    </p:extLst>
  </p:cSld>
  <p:clrMapOvr>
    <a:masterClrMapping/>
  </p:clrMapOvr>
  <p:transition spd="slow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26873265"/>
      </p:ext>
    </p:extLst>
  </p:cSld>
  <p:clrMapOvr>
    <a:masterClrMapping/>
  </p:clrMapOvr>
  <p:transition spd="slow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761219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31313458"/>
      </p:ext>
    </p:extLst>
  </p:cSld>
  <p:clrMapOvr>
    <a:masterClrMapping/>
  </p:clrMapOvr>
  <p:transition spd="slow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04273637"/>
      </p:ext>
    </p:extLst>
  </p:cSld>
  <p:clrMapOvr>
    <a:masterClrMapping/>
  </p:clrMapOvr>
  <p:transition spd="slow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57732690"/>
      </p:ext>
    </p:extLst>
  </p:cSld>
  <p:clrMapOvr>
    <a:masterClrMapping/>
  </p:clrMapOvr>
  <p:transition spd="slow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91425" y="196850"/>
            <a:ext cx="2459038" cy="63674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14313" y="196850"/>
            <a:ext cx="7224712" cy="63674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41639037"/>
      </p:ext>
    </p:extLst>
  </p:cSld>
  <p:clrMapOvr>
    <a:masterClrMapping/>
  </p:clrMapOvr>
  <p:transition spd="slow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タイトル、テキスト、メディア クリッ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0" y="1585913"/>
            <a:ext cx="4833938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メディア プレースホルダ 3"/>
          <p:cNvSpPr>
            <a:spLocks noGrp="1"/>
          </p:cNvSpPr>
          <p:nvPr>
            <p:ph type="media" sz="half" idx="2"/>
          </p:nvPr>
        </p:nvSpPr>
        <p:spPr>
          <a:xfrm>
            <a:off x="5214938" y="1585913"/>
            <a:ext cx="4835525" cy="4978400"/>
          </a:xfrm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4757851"/>
      </p:ext>
    </p:extLst>
  </p:cSld>
  <p:clrMapOvr>
    <a:masterClrMapping/>
  </p:clrMapOvr>
  <p:transition spd="slow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228600" y="1585913"/>
            <a:ext cx="9821863" cy="4978400"/>
          </a:xfrm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1064546"/>
      </p:ext>
    </p:extLst>
  </p:cSld>
  <p:clrMapOvr>
    <a:masterClrMapping/>
  </p:clrMapOvr>
  <p:transition spd="slow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0" y="1585913"/>
            <a:ext cx="4833938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5214938" y="1585913"/>
            <a:ext cx="4835525" cy="2413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5214938" y="4151313"/>
            <a:ext cx="4835525" cy="2413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58808914"/>
      </p:ext>
    </p:extLst>
  </p:cSld>
  <p:clrMapOvr>
    <a:masterClrMapping/>
  </p:clrMapOvr>
  <p:transition spd="slow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0" y="1585913"/>
            <a:ext cx="4833938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4938" y="1585913"/>
            <a:ext cx="4835525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9656908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196850"/>
            <a:ext cx="9815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85913"/>
            <a:ext cx="982345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slow" advTm="102000">
    <p:fade thruBlk="1"/>
  </p:transition>
  <p:txStyles>
    <p:titleStyle>
      <a:lvl1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2pPr>
      <a:lvl3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3pPr>
      <a:lvl4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4pPr>
      <a:lvl5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defRPr kumimoji="1" sz="3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196850"/>
            <a:ext cx="9815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85913"/>
            <a:ext cx="982345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</p:spTree>
    <p:extLst>
      <p:ext uri="{BB962C8B-B14F-4D97-AF65-F5344CB8AC3E}">
        <p14:creationId xmlns:p14="http://schemas.microsoft.com/office/powerpoint/2010/main" val="35227853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2pPr>
      <a:lvl3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3pPr>
      <a:lvl4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4pPr>
      <a:lvl5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defRPr kumimoji="1" sz="3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196850"/>
            <a:ext cx="9815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85913"/>
            <a:ext cx="9821863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</p:spTree>
    <p:extLst>
      <p:ext uri="{BB962C8B-B14F-4D97-AF65-F5344CB8AC3E}">
        <p14:creationId xmlns:p14="http://schemas.microsoft.com/office/powerpoint/2010/main" val="16436341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xStyles>
    <p:titleStyle>
      <a:lvl1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2pPr>
      <a:lvl3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3pPr>
      <a:lvl4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4pPr>
      <a:lvl5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Monotype Sorts" pitchFamily="2" charset="2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Monotype Sorts" pitchFamily="2" charset="2"/>
        <a:defRPr kumimoji="1" sz="3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Monotype Sorts" pitchFamily="2" charset="2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196850"/>
            <a:ext cx="9815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85913"/>
            <a:ext cx="982345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2 レベル</a:t>
            </a:r>
          </a:p>
          <a:p>
            <a:pPr lvl="2"/>
            <a:r>
              <a:rPr lang="ja-JP" altLang="en-US" dirty="0"/>
              <a:t>第 3 レベル</a:t>
            </a:r>
          </a:p>
          <a:p>
            <a:pPr lvl="3"/>
            <a:r>
              <a:rPr lang="ja-JP" altLang="en-US" dirty="0"/>
              <a:t>第 4 レベル</a:t>
            </a:r>
          </a:p>
          <a:p>
            <a:pPr lvl="4"/>
            <a:r>
              <a:rPr lang="ja-JP" altLang="en-US" dirty="0"/>
              <a:t>第 5 レベル</a:t>
            </a:r>
          </a:p>
        </p:txBody>
      </p:sp>
    </p:spTree>
    <p:extLst>
      <p:ext uri="{BB962C8B-B14F-4D97-AF65-F5344CB8AC3E}">
        <p14:creationId xmlns:p14="http://schemas.microsoft.com/office/powerpoint/2010/main" val="21123706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None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None/>
        <a:defRPr kumimoji="1" sz="3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None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None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None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2" y="196850"/>
            <a:ext cx="9815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2" y="1585913"/>
            <a:ext cx="9823451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2 レベル</a:t>
            </a:r>
          </a:p>
          <a:p>
            <a:pPr lvl="2"/>
            <a:r>
              <a:rPr lang="ja-JP" altLang="en-US" dirty="0"/>
              <a:t>第 3 レベル</a:t>
            </a:r>
          </a:p>
          <a:p>
            <a:pPr lvl="3"/>
            <a:r>
              <a:rPr lang="ja-JP" altLang="en-US" dirty="0"/>
              <a:t>第 4 レベル</a:t>
            </a:r>
          </a:p>
          <a:p>
            <a:pPr lvl="4"/>
            <a:r>
              <a:rPr lang="ja-JP" altLang="en-US" dirty="0"/>
              <a:t>第 5 レベル</a:t>
            </a:r>
          </a:p>
        </p:txBody>
      </p:sp>
    </p:spTree>
    <p:extLst>
      <p:ext uri="{BB962C8B-B14F-4D97-AF65-F5344CB8AC3E}">
        <p14:creationId xmlns:p14="http://schemas.microsoft.com/office/powerpoint/2010/main" val="35377252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ransition>
    <p:fade thruBlk="1"/>
  </p:transition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None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None/>
        <a:defRPr kumimoji="1" sz="3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None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None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None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196850"/>
            <a:ext cx="9815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85913"/>
            <a:ext cx="9821863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</p:spTree>
    <p:extLst>
      <p:ext uri="{BB962C8B-B14F-4D97-AF65-F5344CB8AC3E}">
        <p14:creationId xmlns:p14="http://schemas.microsoft.com/office/powerpoint/2010/main" val="10107421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</p:sldLayoutIdLst>
  <p:transition spd="slow">
    <p:fade thruBlk="1"/>
  </p:transition>
  <p:txStyles>
    <p:titleStyle>
      <a:lvl1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2pPr>
      <a:lvl3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3pPr>
      <a:lvl4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4pPr>
      <a:lvl5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defRPr kumimoji="1" sz="3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oj.go.jp/JINKEN/jinken04_00108.html" TargetMode="Externa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oj.go.jp/JINKEN/jinken04_00108.html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oj.go.jp/JINKEN/jinken04_00108.html" TargetMode="Externa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082738"/>
            <a:ext cx="10287000" cy="469252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en-US" sz="115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「リスク」</a:t>
            </a:r>
            <a:br>
              <a:rPr lang="en-US" altLang="ja-JP" sz="66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</a:br>
            <a:r>
              <a:rPr lang="ja-JP" altLang="en-US" sz="66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と正しく向き合うために</a:t>
            </a:r>
            <a:br>
              <a:rPr lang="en-US" altLang="ja-JP" sz="66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</a:br>
            <a:endParaRPr lang="ja-JP" altLang="ja-JP" sz="1800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D759AF7-8F5B-4D3F-9120-E84742DC2906}"/>
              </a:ext>
            </a:extLst>
          </p:cNvPr>
          <p:cNvSpPr txBox="1"/>
          <p:nvPr/>
        </p:nvSpPr>
        <p:spPr>
          <a:xfrm>
            <a:off x="2722805" y="6396335"/>
            <a:ext cx="4841390" cy="461665"/>
          </a:xfrm>
          <a:prstGeom prst="rect">
            <a:avLst/>
          </a:prstGeom>
          <a:solidFill>
            <a:schemeClr val="tx1">
              <a:lumMod val="50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「リスク」を正しく理解していますか？</a:t>
            </a:r>
          </a:p>
        </p:txBody>
      </p:sp>
    </p:spTree>
    <p:extLst>
      <p:ext uri="{BB962C8B-B14F-4D97-AF65-F5344CB8AC3E}">
        <p14:creationId xmlns:p14="http://schemas.microsoft.com/office/powerpoint/2010/main" val="337066078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 bwMode="auto">
          <a:xfrm>
            <a:off x="3498562" y="961848"/>
            <a:ext cx="2772000" cy="717503"/>
          </a:xfrm>
          <a:prstGeom prst="roundRect">
            <a:avLst/>
          </a:prstGeom>
          <a:noFill/>
          <a:ln w="38100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新型ｺﾛﾅ感染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4000" y="5694123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課題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の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原因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31" y="997433"/>
            <a:ext cx="3248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解決したい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課題</a:t>
            </a:r>
          </a:p>
        </p:txBody>
      </p:sp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235744" y="0"/>
            <a:ext cx="9815512" cy="779543"/>
          </a:xfrm>
        </p:spPr>
        <p:txBody>
          <a:bodyPr/>
          <a:lstStyle/>
          <a:p>
            <a:r>
              <a:rPr lang="ja-JP" altLang="en-US" sz="3600" dirty="0">
                <a:solidFill>
                  <a:schemeClr val="tx1"/>
                </a:solidFill>
              </a:rPr>
              <a:t>まずは</a:t>
            </a:r>
            <a:r>
              <a:rPr lang="ja-JP" altLang="en-US" sz="3600" dirty="0">
                <a:solidFill>
                  <a:srgbClr val="FF99FF"/>
                </a:solidFill>
              </a:rPr>
              <a:t>課題</a:t>
            </a:r>
            <a:r>
              <a:rPr lang="ja-JP" altLang="en-US" sz="3600" dirty="0">
                <a:solidFill>
                  <a:schemeClr val="tx1"/>
                </a:solidFill>
              </a:rPr>
              <a:t>の</a:t>
            </a:r>
            <a:r>
              <a:rPr lang="ja-JP" altLang="en-US" sz="3600" dirty="0"/>
              <a:t>原因</a:t>
            </a:r>
            <a:r>
              <a:rPr lang="ja-JP" altLang="en-US" sz="3600" dirty="0">
                <a:solidFill>
                  <a:schemeClr val="tx1"/>
                </a:solidFill>
              </a:rPr>
              <a:t>追求をします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2943615" y="5710821"/>
            <a:ext cx="792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？</a:t>
            </a:r>
          </a:p>
        </p:txBody>
      </p:sp>
      <p:sp>
        <p:nvSpPr>
          <p:cNvPr id="12" name="角丸四角形 11"/>
          <p:cNvSpPr/>
          <p:nvPr/>
        </p:nvSpPr>
        <p:spPr bwMode="auto">
          <a:xfrm>
            <a:off x="6016739" y="5710821"/>
            <a:ext cx="1944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？</a:t>
            </a:r>
          </a:p>
        </p:txBody>
      </p:sp>
      <p:sp>
        <p:nvSpPr>
          <p:cNvPr id="13" name="角丸四角形 12"/>
          <p:cNvSpPr/>
          <p:nvPr/>
        </p:nvSpPr>
        <p:spPr bwMode="auto">
          <a:xfrm>
            <a:off x="3904177" y="5710821"/>
            <a:ext cx="1944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？</a:t>
            </a:r>
          </a:p>
        </p:txBody>
      </p:sp>
      <p:sp>
        <p:nvSpPr>
          <p:cNvPr id="14" name="角丸四角形 13"/>
          <p:cNvSpPr/>
          <p:nvPr/>
        </p:nvSpPr>
        <p:spPr bwMode="auto">
          <a:xfrm>
            <a:off x="8129301" y="5710821"/>
            <a:ext cx="1944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03353A-390B-49D5-9C10-EA131888D830}"/>
              </a:ext>
            </a:extLst>
          </p:cNvPr>
          <p:cNvSpPr txBox="1"/>
          <p:nvPr/>
        </p:nvSpPr>
        <p:spPr>
          <a:xfrm>
            <a:off x="4045140" y="6396335"/>
            <a:ext cx="4798108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まじめな日本人は「原因」を探ります</a:t>
            </a:r>
          </a:p>
        </p:txBody>
      </p:sp>
    </p:spTree>
    <p:extLst>
      <p:ext uri="{BB962C8B-B14F-4D97-AF65-F5344CB8AC3E}">
        <p14:creationId xmlns:p14="http://schemas.microsoft.com/office/powerpoint/2010/main" val="171684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1" grpId="0" animBg="1"/>
      <p:bldP spid="12" grpId="0" animBg="1"/>
      <p:bldP spid="13" grpId="0" animBg="1"/>
      <p:bldP spid="14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 bwMode="auto">
          <a:xfrm>
            <a:off x="2943615" y="5710821"/>
            <a:ext cx="792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3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密</a:t>
            </a:r>
          </a:p>
        </p:txBody>
      </p:sp>
      <p:sp>
        <p:nvSpPr>
          <p:cNvPr id="6" name="角丸四角形 5"/>
          <p:cNvSpPr/>
          <p:nvPr/>
        </p:nvSpPr>
        <p:spPr bwMode="auto">
          <a:xfrm>
            <a:off x="6016739" y="5710821"/>
            <a:ext cx="1944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飲食店</a:t>
            </a:r>
          </a:p>
        </p:txBody>
      </p:sp>
      <p:sp>
        <p:nvSpPr>
          <p:cNvPr id="7" name="角丸四角形 6"/>
          <p:cNvSpPr/>
          <p:nvPr/>
        </p:nvSpPr>
        <p:spPr bwMode="auto">
          <a:xfrm>
            <a:off x="3904177" y="5710821"/>
            <a:ext cx="1944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カラオケ</a:t>
            </a:r>
          </a:p>
        </p:txBody>
      </p:sp>
      <p:sp>
        <p:nvSpPr>
          <p:cNvPr id="9" name="角丸四角形 8"/>
          <p:cNvSpPr/>
          <p:nvPr/>
        </p:nvSpPr>
        <p:spPr bwMode="auto">
          <a:xfrm>
            <a:off x="3498562" y="961847"/>
            <a:ext cx="2772000" cy="717503"/>
          </a:xfrm>
          <a:prstGeom prst="roundRect">
            <a:avLst/>
          </a:prstGeom>
          <a:noFill/>
          <a:ln w="38100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新型ｺﾛﾅ感染</a:t>
            </a:r>
          </a:p>
        </p:txBody>
      </p:sp>
      <p:cxnSp>
        <p:nvCxnSpPr>
          <p:cNvPr id="14" name="直線矢印コネクタ 13"/>
          <p:cNvCxnSpPr>
            <a:stCxn id="4" idx="0"/>
            <a:endCxn id="9" idx="2"/>
          </p:cNvCxnSpPr>
          <p:nvPr/>
        </p:nvCxnSpPr>
        <p:spPr bwMode="auto">
          <a:xfrm flipV="1">
            <a:off x="3339615" y="1679350"/>
            <a:ext cx="1544947" cy="40314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7" name="直線矢印コネクタ 16"/>
          <p:cNvCxnSpPr>
            <a:stCxn id="6" idx="0"/>
            <a:endCxn id="9" idx="2"/>
          </p:cNvCxnSpPr>
          <p:nvPr/>
        </p:nvCxnSpPr>
        <p:spPr bwMode="auto">
          <a:xfrm flipH="1" flipV="1">
            <a:off x="4884562" y="1679350"/>
            <a:ext cx="2104177" cy="40314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直線矢印コネクタ 19"/>
          <p:cNvCxnSpPr>
            <a:stCxn id="7" idx="0"/>
            <a:endCxn id="9" idx="2"/>
          </p:cNvCxnSpPr>
          <p:nvPr/>
        </p:nvCxnSpPr>
        <p:spPr bwMode="auto">
          <a:xfrm flipV="1">
            <a:off x="4876177" y="1679350"/>
            <a:ext cx="8385" cy="40314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9" name="テキスト ボックス 18"/>
          <p:cNvSpPr txBox="1"/>
          <p:nvPr/>
        </p:nvSpPr>
        <p:spPr>
          <a:xfrm>
            <a:off x="214000" y="5694123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課題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の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原因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31" y="997433"/>
            <a:ext cx="3248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解決したい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課題</a:t>
            </a:r>
          </a:p>
        </p:txBody>
      </p:sp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235744" y="0"/>
            <a:ext cx="9815512" cy="779543"/>
          </a:xfrm>
        </p:spPr>
        <p:txBody>
          <a:bodyPr/>
          <a:lstStyle/>
          <a:p>
            <a:r>
              <a:rPr lang="ja-JP" altLang="en-US" sz="3600">
                <a:solidFill>
                  <a:schemeClr val="tx1"/>
                </a:solidFill>
              </a:rPr>
              <a:t>まず</a:t>
            </a:r>
            <a:r>
              <a:rPr lang="ja-JP" altLang="en-US" sz="3600" dirty="0">
                <a:solidFill>
                  <a:schemeClr val="tx1"/>
                </a:solidFill>
              </a:rPr>
              <a:t>は</a:t>
            </a:r>
            <a:r>
              <a:rPr lang="ja-JP" altLang="en-US" sz="3600" dirty="0">
                <a:solidFill>
                  <a:srgbClr val="FF99FF"/>
                </a:solidFill>
              </a:rPr>
              <a:t>課題</a:t>
            </a:r>
            <a:r>
              <a:rPr lang="ja-JP" altLang="en-US" sz="3600" dirty="0">
                <a:solidFill>
                  <a:schemeClr val="tx1"/>
                </a:solidFill>
              </a:rPr>
              <a:t>の</a:t>
            </a:r>
            <a:r>
              <a:rPr lang="ja-JP" altLang="en-US" sz="3600" dirty="0"/>
              <a:t>原因</a:t>
            </a:r>
            <a:r>
              <a:rPr lang="ja-JP" altLang="en-US" sz="3600" dirty="0">
                <a:solidFill>
                  <a:schemeClr val="tx1"/>
                </a:solidFill>
              </a:rPr>
              <a:t>追求をします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8129301" y="5710821"/>
            <a:ext cx="1944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飲酒</a:t>
            </a:r>
          </a:p>
        </p:txBody>
      </p:sp>
      <p:cxnSp>
        <p:nvCxnSpPr>
          <p:cNvPr id="15" name="直線矢印コネクタ 14"/>
          <p:cNvCxnSpPr>
            <a:stCxn id="13" idx="0"/>
            <a:endCxn id="9" idx="2"/>
          </p:cNvCxnSpPr>
          <p:nvPr/>
        </p:nvCxnSpPr>
        <p:spPr bwMode="auto">
          <a:xfrm flipH="1" flipV="1">
            <a:off x="4884562" y="1679350"/>
            <a:ext cx="4216739" cy="40314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DB0AB92-7120-4CC8-8243-EA7A36C97C6B}"/>
              </a:ext>
            </a:extLst>
          </p:cNvPr>
          <p:cNvSpPr txBox="1"/>
          <p:nvPr/>
        </p:nvSpPr>
        <p:spPr>
          <a:xfrm>
            <a:off x="5143500" y="6396335"/>
            <a:ext cx="2680541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「原因」を思いつくと</a:t>
            </a:r>
          </a:p>
        </p:txBody>
      </p:sp>
    </p:spTree>
    <p:extLst>
      <p:ext uri="{BB962C8B-B14F-4D97-AF65-F5344CB8AC3E}">
        <p14:creationId xmlns:p14="http://schemas.microsoft.com/office/powerpoint/2010/main" val="384848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000">
        <p:fade/>
      </p:transition>
    </mc:Choice>
    <mc:Fallback xmlns="">
      <p:transition spd="med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 bwMode="auto">
          <a:xfrm>
            <a:off x="2943615" y="5710821"/>
            <a:ext cx="792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3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密</a:t>
            </a:r>
          </a:p>
        </p:txBody>
      </p:sp>
      <p:sp>
        <p:nvSpPr>
          <p:cNvPr id="6" name="角丸四角形 5"/>
          <p:cNvSpPr/>
          <p:nvPr/>
        </p:nvSpPr>
        <p:spPr bwMode="auto">
          <a:xfrm>
            <a:off x="6016739" y="5710821"/>
            <a:ext cx="1944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飲食店</a:t>
            </a:r>
          </a:p>
        </p:txBody>
      </p:sp>
      <p:sp>
        <p:nvSpPr>
          <p:cNvPr id="7" name="角丸四角形 6"/>
          <p:cNvSpPr/>
          <p:nvPr/>
        </p:nvSpPr>
        <p:spPr bwMode="auto">
          <a:xfrm>
            <a:off x="3904177" y="5710821"/>
            <a:ext cx="1944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カラオケ</a:t>
            </a:r>
          </a:p>
        </p:txBody>
      </p:sp>
      <p:sp>
        <p:nvSpPr>
          <p:cNvPr id="9" name="角丸四角形 8"/>
          <p:cNvSpPr/>
          <p:nvPr/>
        </p:nvSpPr>
        <p:spPr bwMode="auto">
          <a:xfrm>
            <a:off x="3498562" y="961847"/>
            <a:ext cx="2772000" cy="717503"/>
          </a:xfrm>
          <a:prstGeom prst="roundRect">
            <a:avLst/>
          </a:prstGeom>
          <a:noFill/>
          <a:ln w="38100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新型ｺﾛﾅ感染</a:t>
            </a:r>
          </a:p>
        </p:txBody>
      </p:sp>
      <p:cxnSp>
        <p:nvCxnSpPr>
          <p:cNvPr id="14" name="直線矢印コネクタ 13"/>
          <p:cNvCxnSpPr>
            <a:stCxn id="4" idx="0"/>
            <a:endCxn id="9" idx="2"/>
          </p:cNvCxnSpPr>
          <p:nvPr/>
        </p:nvCxnSpPr>
        <p:spPr bwMode="auto">
          <a:xfrm flipV="1">
            <a:off x="3339615" y="1679350"/>
            <a:ext cx="1544947" cy="40314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7" name="直線矢印コネクタ 16"/>
          <p:cNvCxnSpPr>
            <a:stCxn id="6" idx="0"/>
            <a:endCxn id="9" idx="2"/>
          </p:cNvCxnSpPr>
          <p:nvPr/>
        </p:nvCxnSpPr>
        <p:spPr bwMode="auto">
          <a:xfrm flipH="1" flipV="1">
            <a:off x="4884562" y="1679350"/>
            <a:ext cx="2104177" cy="40314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直線矢印コネクタ 19"/>
          <p:cNvCxnSpPr>
            <a:stCxn id="7" idx="0"/>
            <a:endCxn id="9" idx="2"/>
          </p:cNvCxnSpPr>
          <p:nvPr/>
        </p:nvCxnSpPr>
        <p:spPr bwMode="auto">
          <a:xfrm flipV="1">
            <a:off x="4876177" y="1679350"/>
            <a:ext cx="8385" cy="40314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9" name="テキスト ボックス 18"/>
          <p:cNvSpPr txBox="1"/>
          <p:nvPr/>
        </p:nvSpPr>
        <p:spPr>
          <a:xfrm>
            <a:off x="214000" y="5694123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課題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の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原因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31" y="997433"/>
            <a:ext cx="3248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解決したい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課題</a:t>
            </a:r>
          </a:p>
        </p:txBody>
      </p:sp>
      <p:sp>
        <p:nvSpPr>
          <p:cNvPr id="13" name="角丸四角形 12"/>
          <p:cNvSpPr/>
          <p:nvPr/>
        </p:nvSpPr>
        <p:spPr bwMode="auto">
          <a:xfrm>
            <a:off x="8129301" y="5710821"/>
            <a:ext cx="1944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飲酒</a:t>
            </a:r>
          </a:p>
        </p:txBody>
      </p:sp>
      <p:cxnSp>
        <p:nvCxnSpPr>
          <p:cNvPr id="15" name="直線矢印コネクタ 14"/>
          <p:cNvCxnSpPr>
            <a:stCxn id="13" idx="0"/>
            <a:endCxn id="9" idx="2"/>
          </p:cNvCxnSpPr>
          <p:nvPr/>
        </p:nvCxnSpPr>
        <p:spPr bwMode="auto">
          <a:xfrm flipH="1" flipV="1">
            <a:off x="4884562" y="1679350"/>
            <a:ext cx="4216739" cy="40314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235744" y="0"/>
            <a:ext cx="9815512" cy="779543"/>
          </a:xfrm>
        </p:spPr>
        <p:txBody>
          <a:bodyPr/>
          <a:lstStyle/>
          <a:p>
            <a:r>
              <a:rPr lang="ja-JP" altLang="en-US" sz="3600" dirty="0">
                <a:solidFill>
                  <a:srgbClr val="CCFF33"/>
                </a:solidFill>
              </a:rPr>
              <a:t>早期発見・個別指導</a:t>
            </a:r>
            <a:r>
              <a:rPr lang="ja-JP" altLang="en-US" sz="3600" dirty="0">
                <a:solidFill>
                  <a:schemeClr val="tx1"/>
                </a:solidFill>
              </a:rPr>
              <a:t>で</a:t>
            </a:r>
            <a:r>
              <a:rPr lang="ja-JP" altLang="en-US" sz="3600" dirty="0">
                <a:solidFill>
                  <a:srgbClr val="FF99FF"/>
                </a:solidFill>
              </a:rPr>
              <a:t>課題</a:t>
            </a:r>
            <a:r>
              <a:rPr lang="ja-JP" altLang="en-US" sz="3600" dirty="0">
                <a:solidFill>
                  <a:schemeClr val="tx1"/>
                </a:solidFill>
              </a:rPr>
              <a:t>を</a:t>
            </a:r>
            <a:r>
              <a:rPr lang="ja-JP" altLang="en-US" sz="3600" dirty="0">
                <a:solidFill>
                  <a:srgbClr val="CCFF33"/>
                </a:solidFill>
              </a:rPr>
              <a:t>予防</a:t>
            </a:r>
            <a:r>
              <a:rPr lang="ja-JP" altLang="en-US" sz="3600" dirty="0">
                <a:solidFill>
                  <a:schemeClr val="tx1"/>
                </a:solidFill>
              </a:rPr>
              <a:t>しようとします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4197927" y="1704109"/>
            <a:ext cx="2867891" cy="175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3" name="角丸四角形 21"/>
          <p:cNvSpPr/>
          <p:nvPr/>
        </p:nvSpPr>
        <p:spPr bwMode="auto">
          <a:xfrm>
            <a:off x="2943615" y="3461658"/>
            <a:ext cx="7027422" cy="127123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CC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b" anchorCtr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クラスターの早期発見・注意喚起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（ハイリスクアプローチ）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2BF1044-29BD-42B9-B80E-5F57DD80B410}"/>
              </a:ext>
            </a:extLst>
          </p:cNvPr>
          <p:cNvSpPr txBox="1"/>
          <p:nvPr/>
        </p:nvSpPr>
        <p:spPr>
          <a:xfrm>
            <a:off x="3904177" y="6379795"/>
            <a:ext cx="4536818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早期発見、早期指導を徹底します</a:t>
            </a:r>
          </a:p>
        </p:txBody>
      </p:sp>
    </p:spTree>
    <p:extLst>
      <p:ext uri="{BB962C8B-B14F-4D97-AF65-F5344CB8AC3E}">
        <p14:creationId xmlns:p14="http://schemas.microsoft.com/office/powerpoint/2010/main" val="90471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00">
        <p:fade/>
      </p:transition>
    </mc:Choice>
    <mc:Fallback xmlns="">
      <p:transition spd="med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 bwMode="auto">
          <a:xfrm>
            <a:off x="2943615" y="5710821"/>
            <a:ext cx="792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3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密</a:t>
            </a:r>
          </a:p>
        </p:txBody>
      </p:sp>
      <p:sp>
        <p:nvSpPr>
          <p:cNvPr id="6" name="角丸四角形 5"/>
          <p:cNvSpPr/>
          <p:nvPr/>
        </p:nvSpPr>
        <p:spPr bwMode="auto">
          <a:xfrm>
            <a:off x="6016739" y="5710821"/>
            <a:ext cx="1944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飲食店</a:t>
            </a:r>
          </a:p>
        </p:txBody>
      </p:sp>
      <p:sp>
        <p:nvSpPr>
          <p:cNvPr id="7" name="角丸四角形 6"/>
          <p:cNvSpPr/>
          <p:nvPr/>
        </p:nvSpPr>
        <p:spPr bwMode="auto">
          <a:xfrm>
            <a:off x="3904177" y="5710821"/>
            <a:ext cx="1944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カラオケ</a:t>
            </a:r>
          </a:p>
        </p:txBody>
      </p:sp>
      <p:sp>
        <p:nvSpPr>
          <p:cNvPr id="9" name="角丸四角形 8"/>
          <p:cNvSpPr/>
          <p:nvPr/>
        </p:nvSpPr>
        <p:spPr bwMode="auto">
          <a:xfrm>
            <a:off x="3497966" y="961847"/>
            <a:ext cx="2772000" cy="717503"/>
          </a:xfrm>
          <a:prstGeom prst="roundRect">
            <a:avLst/>
          </a:prstGeom>
          <a:noFill/>
          <a:ln w="38100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新型ｺﾛﾅ感染</a:t>
            </a:r>
          </a:p>
        </p:txBody>
      </p:sp>
      <p:cxnSp>
        <p:nvCxnSpPr>
          <p:cNvPr id="14" name="直線矢印コネクタ 13"/>
          <p:cNvCxnSpPr>
            <a:stCxn id="4" idx="0"/>
            <a:endCxn id="9" idx="2"/>
          </p:cNvCxnSpPr>
          <p:nvPr/>
        </p:nvCxnSpPr>
        <p:spPr bwMode="auto">
          <a:xfrm flipV="1">
            <a:off x="3339615" y="1679350"/>
            <a:ext cx="1544351" cy="40314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7" name="直線矢印コネクタ 16"/>
          <p:cNvCxnSpPr>
            <a:stCxn id="6" idx="0"/>
            <a:endCxn id="9" idx="2"/>
          </p:cNvCxnSpPr>
          <p:nvPr/>
        </p:nvCxnSpPr>
        <p:spPr bwMode="auto">
          <a:xfrm flipH="1" flipV="1">
            <a:off x="4883966" y="1679350"/>
            <a:ext cx="2104773" cy="40314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直線矢印コネクタ 19"/>
          <p:cNvCxnSpPr>
            <a:stCxn id="7" idx="0"/>
            <a:endCxn id="9" idx="2"/>
          </p:cNvCxnSpPr>
          <p:nvPr/>
        </p:nvCxnSpPr>
        <p:spPr bwMode="auto">
          <a:xfrm flipV="1">
            <a:off x="4876177" y="1679350"/>
            <a:ext cx="7789" cy="40314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9" name="テキスト ボックス 18"/>
          <p:cNvSpPr txBox="1"/>
          <p:nvPr/>
        </p:nvSpPr>
        <p:spPr>
          <a:xfrm>
            <a:off x="214000" y="5694123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課題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の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原因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31" y="997433"/>
            <a:ext cx="3248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解決したい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課題</a:t>
            </a:r>
          </a:p>
        </p:txBody>
      </p:sp>
      <p:sp>
        <p:nvSpPr>
          <p:cNvPr id="13" name="角丸四角形 12"/>
          <p:cNvSpPr/>
          <p:nvPr/>
        </p:nvSpPr>
        <p:spPr bwMode="auto">
          <a:xfrm>
            <a:off x="8129301" y="5710821"/>
            <a:ext cx="1944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飲酒</a:t>
            </a:r>
          </a:p>
        </p:txBody>
      </p:sp>
      <p:cxnSp>
        <p:nvCxnSpPr>
          <p:cNvPr id="15" name="直線矢印コネクタ 14"/>
          <p:cNvCxnSpPr>
            <a:stCxn id="13" idx="0"/>
            <a:endCxn id="9" idx="2"/>
          </p:cNvCxnSpPr>
          <p:nvPr/>
        </p:nvCxnSpPr>
        <p:spPr bwMode="auto">
          <a:xfrm flipH="1" flipV="1">
            <a:off x="4883966" y="1679350"/>
            <a:ext cx="4217335" cy="40314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235744" y="0"/>
            <a:ext cx="9815512" cy="779543"/>
          </a:xfrm>
        </p:spPr>
        <p:txBody>
          <a:bodyPr/>
          <a:lstStyle/>
          <a:p>
            <a:r>
              <a:rPr lang="ja-JP" altLang="en-US" sz="3600" dirty="0">
                <a:solidFill>
                  <a:srgbClr val="CCFF33"/>
                </a:solidFill>
              </a:rPr>
              <a:t>早期発見・個別指導</a:t>
            </a:r>
            <a:r>
              <a:rPr lang="ja-JP" altLang="en-US" sz="3600" dirty="0">
                <a:solidFill>
                  <a:schemeClr val="tx1"/>
                </a:solidFill>
              </a:rPr>
              <a:t>で</a:t>
            </a:r>
            <a:r>
              <a:rPr lang="ja-JP" altLang="en-US" sz="3600" dirty="0">
                <a:solidFill>
                  <a:srgbClr val="FF99FF"/>
                </a:solidFill>
              </a:rPr>
              <a:t>課題</a:t>
            </a:r>
            <a:r>
              <a:rPr lang="ja-JP" altLang="en-US" sz="3600" dirty="0">
                <a:solidFill>
                  <a:schemeClr val="tx1"/>
                </a:solidFill>
              </a:rPr>
              <a:t>を</a:t>
            </a:r>
            <a:r>
              <a:rPr lang="ja-JP" altLang="en-US" sz="3600" dirty="0">
                <a:solidFill>
                  <a:srgbClr val="CCFF33"/>
                </a:solidFill>
              </a:rPr>
              <a:t>予防</a:t>
            </a:r>
            <a:r>
              <a:rPr lang="ja-JP" altLang="en-US" sz="3600" dirty="0">
                <a:solidFill>
                  <a:schemeClr val="tx1"/>
                </a:solidFill>
              </a:rPr>
              <a:t>しようとします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4197927" y="1704109"/>
            <a:ext cx="2867891" cy="175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43F85161-0B07-428D-9867-16C556ED266C}"/>
              </a:ext>
            </a:extLst>
          </p:cNvPr>
          <p:cNvCxnSpPr>
            <a:cxnSpLocks/>
            <a:endCxn id="4" idx="0"/>
          </p:cNvCxnSpPr>
          <p:nvPr/>
        </p:nvCxnSpPr>
        <p:spPr bwMode="auto">
          <a:xfrm flipH="1">
            <a:off x="3339615" y="4669971"/>
            <a:ext cx="396000" cy="1040850"/>
          </a:xfrm>
          <a:prstGeom prst="straightConnector1">
            <a:avLst/>
          </a:prstGeom>
          <a:noFill/>
          <a:ln w="50800" cap="flat" cmpd="sng" algn="ctr">
            <a:solidFill>
              <a:srgbClr val="FF99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8" name="角丸四角形 3">
            <a:extLst>
              <a:ext uri="{FF2B5EF4-FFF2-40B4-BE49-F238E27FC236}">
                <a16:creationId xmlns:a16="http://schemas.microsoft.com/office/drawing/2014/main" id="{FB81FC94-8895-4589-B171-3E853357BE3C}"/>
              </a:ext>
            </a:extLst>
          </p:cNvPr>
          <p:cNvSpPr/>
          <p:nvPr/>
        </p:nvSpPr>
        <p:spPr bwMode="auto">
          <a:xfrm>
            <a:off x="2479499" y="5050927"/>
            <a:ext cx="1800000" cy="342000"/>
          </a:xfrm>
          <a:prstGeom prst="roundRect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ｿｰｼｬﾙﾃﾞｨｽﾀﾝｽ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9631FF6-07AE-4349-BC53-AB472CB31307}"/>
              </a:ext>
            </a:extLst>
          </p:cNvPr>
          <p:cNvCxnSpPr>
            <a:cxnSpLocks/>
            <a:endCxn id="7" idx="0"/>
          </p:cNvCxnSpPr>
          <p:nvPr/>
        </p:nvCxnSpPr>
        <p:spPr bwMode="auto">
          <a:xfrm flipH="1">
            <a:off x="4876177" y="4588329"/>
            <a:ext cx="7789" cy="1122492"/>
          </a:xfrm>
          <a:prstGeom prst="straightConnector1">
            <a:avLst/>
          </a:prstGeom>
          <a:noFill/>
          <a:ln w="50800" cap="flat" cmpd="sng" algn="ctr">
            <a:solidFill>
              <a:srgbClr val="FF99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5" name="角丸四角形 3">
            <a:extLst>
              <a:ext uri="{FF2B5EF4-FFF2-40B4-BE49-F238E27FC236}">
                <a16:creationId xmlns:a16="http://schemas.microsoft.com/office/drawing/2014/main" id="{0626428F-EBE1-4455-973E-ABF8C3FD5124}"/>
              </a:ext>
            </a:extLst>
          </p:cNvPr>
          <p:cNvSpPr/>
          <p:nvPr/>
        </p:nvSpPr>
        <p:spPr bwMode="auto">
          <a:xfrm>
            <a:off x="4504177" y="5051598"/>
            <a:ext cx="1080000" cy="340519"/>
          </a:xfrm>
          <a:prstGeom prst="roundRect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店名公表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CA791AD1-6E79-4F51-8CB6-6ADCC2D4B410}"/>
              </a:ext>
            </a:extLst>
          </p:cNvPr>
          <p:cNvCxnSpPr>
            <a:cxnSpLocks/>
            <a:stCxn id="23" idx="2"/>
            <a:endCxn id="6" idx="0"/>
          </p:cNvCxnSpPr>
          <p:nvPr/>
        </p:nvCxnSpPr>
        <p:spPr bwMode="auto">
          <a:xfrm>
            <a:off x="6457326" y="4732894"/>
            <a:ext cx="531413" cy="977927"/>
          </a:xfrm>
          <a:prstGeom prst="straightConnector1">
            <a:avLst/>
          </a:prstGeom>
          <a:noFill/>
          <a:ln w="50800" cap="flat" cmpd="sng" algn="ctr">
            <a:solidFill>
              <a:srgbClr val="FF99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7" name="角丸四角形 3">
            <a:extLst>
              <a:ext uri="{FF2B5EF4-FFF2-40B4-BE49-F238E27FC236}">
                <a16:creationId xmlns:a16="http://schemas.microsoft.com/office/drawing/2014/main" id="{2DC2AD30-A979-453F-970C-2B322DD22CE4}"/>
              </a:ext>
            </a:extLst>
          </p:cNvPr>
          <p:cNvSpPr/>
          <p:nvPr/>
        </p:nvSpPr>
        <p:spPr bwMode="auto">
          <a:xfrm>
            <a:off x="6298997" y="5051597"/>
            <a:ext cx="1332000" cy="340519"/>
          </a:xfrm>
          <a:prstGeom prst="roundRect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時短営業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C1DD6A44-705B-40A0-87E3-48B91A5D74B9}"/>
              </a:ext>
            </a:extLst>
          </p:cNvPr>
          <p:cNvCxnSpPr>
            <a:cxnSpLocks/>
            <a:endCxn id="13" idx="0"/>
          </p:cNvCxnSpPr>
          <p:nvPr/>
        </p:nvCxnSpPr>
        <p:spPr bwMode="auto">
          <a:xfrm>
            <a:off x="8070209" y="4732894"/>
            <a:ext cx="1031092" cy="977927"/>
          </a:xfrm>
          <a:prstGeom prst="straightConnector1">
            <a:avLst/>
          </a:prstGeom>
          <a:noFill/>
          <a:ln w="50800" cap="flat" cmpd="sng" algn="ctr">
            <a:solidFill>
              <a:srgbClr val="FF99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9" name="角丸四角形 3">
            <a:extLst>
              <a:ext uri="{FF2B5EF4-FFF2-40B4-BE49-F238E27FC236}">
                <a16:creationId xmlns:a16="http://schemas.microsoft.com/office/drawing/2014/main" id="{0ADF2234-4401-486D-940C-4583448147FD}"/>
              </a:ext>
            </a:extLst>
          </p:cNvPr>
          <p:cNvSpPr/>
          <p:nvPr/>
        </p:nvSpPr>
        <p:spPr bwMode="auto">
          <a:xfrm>
            <a:off x="8129301" y="5051597"/>
            <a:ext cx="1080000" cy="340519"/>
          </a:xfrm>
          <a:prstGeom prst="roundRect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持込禁止</a:t>
            </a:r>
          </a:p>
        </p:txBody>
      </p:sp>
      <p:sp>
        <p:nvSpPr>
          <p:cNvPr id="23" name="角丸四角形 21"/>
          <p:cNvSpPr/>
          <p:nvPr/>
        </p:nvSpPr>
        <p:spPr bwMode="auto">
          <a:xfrm>
            <a:off x="2943615" y="3461658"/>
            <a:ext cx="7027422" cy="127123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CC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b" anchorCtr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クラスターの早期発見・注意喚起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（ハイリスクアプローチ）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3213F7D-35B9-4DAE-97F9-3B4942826223}"/>
              </a:ext>
            </a:extLst>
          </p:cNvPr>
          <p:cNvSpPr txBox="1"/>
          <p:nvPr/>
        </p:nvSpPr>
        <p:spPr>
          <a:xfrm>
            <a:off x="3527718" y="6370043"/>
            <a:ext cx="5301451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もちろんこれも一定の効果はありますが</a:t>
            </a:r>
          </a:p>
        </p:txBody>
      </p:sp>
    </p:spTree>
    <p:extLst>
      <p:ext uri="{BB962C8B-B14F-4D97-AF65-F5344CB8AC3E}">
        <p14:creationId xmlns:p14="http://schemas.microsoft.com/office/powerpoint/2010/main" val="184037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000">
        <p:fade/>
      </p:transition>
    </mc:Choice>
    <mc:Fallback xmlns="">
      <p:transition spd="med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7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 bwMode="auto">
          <a:xfrm>
            <a:off x="3497966" y="961847"/>
            <a:ext cx="2772000" cy="717503"/>
          </a:xfrm>
          <a:prstGeom prst="roundRect">
            <a:avLst/>
          </a:prstGeom>
          <a:noFill/>
          <a:ln w="38100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新型ｺﾛﾅ感染</a:t>
            </a:r>
          </a:p>
        </p:txBody>
      </p:sp>
      <p:sp>
        <p:nvSpPr>
          <p:cNvPr id="10" name="角丸四角形 9"/>
          <p:cNvSpPr/>
          <p:nvPr/>
        </p:nvSpPr>
        <p:spPr bwMode="auto">
          <a:xfrm>
            <a:off x="6650182" y="961847"/>
            <a:ext cx="2772000" cy="717503"/>
          </a:xfrm>
          <a:prstGeom prst="roundRect">
            <a:avLst/>
          </a:prstGeom>
          <a:noFill/>
          <a:ln w="38100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感染回避</a:t>
            </a:r>
          </a:p>
        </p:txBody>
      </p:sp>
      <p:cxnSp>
        <p:nvCxnSpPr>
          <p:cNvPr id="14" name="直線矢印コネクタ 13"/>
          <p:cNvCxnSpPr>
            <a:stCxn id="18" idx="0"/>
            <a:endCxn id="9" idx="2"/>
          </p:cNvCxnSpPr>
          <p:nvPr/>
        </p:nvCxnSpPr>
        <p:spPr bwMode="auto">
          <a:xfrm flipV="1">
            <a:off x="3339615" y="1679350"/>
            <a:ext cx="1544351" cy="40314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7" name="直線矢印コネクタ 16"/>
          <p:cNvCxnSpPr>
            <a:stCxn id="23" idx="0"/>
            <a:endCxn id="9" idx="2"/>
          </p:cNvCxnSpPr>
          <p:nvPr/>
        </p:nvCxnSpPr>
        <p:spPr bwMode="auto">
          <a:xfrm flipH="1" flipV="1">
            <a:off x="4883966" y="1679350"/>
            <a:ext cx="2104773" cy="40314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直線矢印コネクタ 19"/>
          <p:cNvCxnSpPr>
            <a:stCxn id="25" idx="0"/>
            <a:endCxn id="9" idx="2"/>
          </p:cNvCxnSpPr>
          <p:nvPr/>
        </p:nvCxnSpPr>
        <p:spPr bwMode="auto">
          <a:xfrm flipV="1">
            <a:off x="4876177" y="1679350"/>
            <a:ext cx="7789" cy="40314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9" name="テキスト ボックス 18"/>
          <p:cNvSpPr txBox="1"/>
          <p:nvPr/>
        </p:nvSpPr>
        <p:spPr>
          <a:xfrm>
            <a:off x="214000" y="5694123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課題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の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原因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31" y="997433"/>
            <a:ext cx="3248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解決したい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課題</a:t>
            </a:r>
          </a:p>
        </p:txBody>
      </p:sp>
      <p:cxnSp>
        <p:nvCxnSpPr>
          <p:cNvPr id="24" name="直線矢印コネクタ 23"/>
          <p:cNvCxnSpPr>
            <a:stCxn id="25" idx="0"/>
            <a:endCxn id="10" idx="2"/>
          </p:cNvCxnSpPr>
          <p:nvPr/>
        </p:nvCxnSpPr>
        <p:spPr bwMode="auto">
          <a:xfrm flipV="1">
            <a:off x="4876177" y="1679350"/>
            <a:ext cx="3160005" cy="40314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6" name="直線矢印コネクタ 25"/>
          <p:cNvCxnSpPr>
            <a:stCxn id="23" idx="0"/>
            <a:endCxn id="10" idx="2"/>
          </p:cNvCxnSpPr>
          <p:nvPr/>
        </p:nvCxnSpPr>
        <p:spPr bwMode="auto">
          <a:xfrm flipV="1">
            <a:off x="6988739" y="1679350"/>
            <a:ext cx="1047443" cy="40314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7" name="直線矢印コネクタ 26"/>
          <p:cNvCxnSpPr>
            <a:stCxn id="18" idx="0"/>
            <a:endCxn id="10" idx="2"/>
          </p:cNvCxnSpPr>
          <p:nvPr/>
        </p:nvCxnSpPr>
        <p:spPr bwMode="auto">
          <a:xfrm flipV="1">
            <a:off x="3339615" y="1679350"/>
            <a:ext cx="4696567" cy="40314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>
            <a:off x="8133846" y="1805619"/>
            <a:ext cx="21499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同じ状況でも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別の結果も</a:t>
            </a:r>
          </a:p>
        </p:txBody>
      </p:sp>
      <p:sp>
        <p:nvSpPr>
          <p:cNvPr id="29" name="タイトル 1"/>
          <p:cNvSpPr>
            <a:spLocks noGrp="1"/>
          </p:cNvSpPr>
          <p:nvPr>
            <p:ph type="title"/>
          </p:nvPr>
        </p:nvSpPr>
        <p:spPr>
          <a:xfrm>
            <a:off x="235744" y="0"/>
            <a:ext cx="9815512" cy="779543"/>
          </a:xfrm>
        </p:spPr>
        <p:txBody>
          <a:bodyPr/>
          <a:lstStyle/>
          <a:p>
            <a:r>
              <a:rPr lang="ja-JP" altLang="en-US" sz="3600" dirty="0">
                <a:solidFill>
                  <a:schemeClr val="tx1"/>
                </a:solidFill>
              </a:rPr>
              <a:t>そのために、まずは</a:t>
            </a:r>
            <a:r>
              <a:rPr lang="ja-JP" altLang="en-US" sz="3600" dirty="0">
                <a:solidFill>
                  <a:srgbClr val="FF99FF"/>
                </a:solidFill>
              </a:rPr>
              <a:t>課題</a:t>
            </a:r>
            <a:r>
              <a:rPr lang="ja-JP" altLang="en-US" sz="3600" dirty="0">
                <a:solidFill>
                  <a:schemeClr val="tx1"/>
                </a:solidFill>
              </a:rPr>
              <a:t>の</a:t>
            </a:r>
            <a:r>
              <a:rPr lang="ja-JP" altLang="en-US" sz="3600" dirty="0"/>
              <a:t>原因</a:t>
            </a:r>
            <a:r>
              <a:rPr lang="ja-JP" altLang="en-US" sz="3600" dirty="0">
                <a:solidFill>
                  <a:schemeClr val="tx1"/>
                </a:solidFill>
              </a:rPr>
              <a:t>追求をします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2943615" y="5710821"/>
            <a:ext cx="792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3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密</a:t>
            </a:r>
          </a:p>
        </p:txBody>
      </p:sp>
      <p:sp>
        <p:nvSpPr>
          <p:cNvPr id="23" name="角丸四角形 22"/>
          <p:cNvSpPr/>
          <p:nvPr/>
        </p:nvSpPr>
        <p:spPr bwMode="auto">
          <a:xfrm>
            <a:off x="6016739" y="5710821"/>
            <a:ext cx="1944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飲食店</a:t>
            </a:r>
          </a:p>
        </p:txBody>
      </p:sp>
      <p:sp>
        <p:nvSpPr>
          <p:cNvPr id="25" name="角丸四角形 24"/>
          <p:cNvSpPr/>
          <p:nvPr/>
        </p:nvSpPr>
        <p:spPr bwMode="auto">
          <a:xfrm>
            <a:off x="3904177" y="5710821"/>
            <a:ext cx="1944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カラオケ</a:t>
            </a:r>
          </a:p>
        </p:txBody>
      </p:sp>
      <p:sp>
        <p:nvSpPr>
          <p:cNvPr id="28" name="角丸四角形 27"/>
          <p:cNvSpPr/>
          <p:nvPr/>
        </p:nvSpPr>
        <p:spPr bwMode="auto">
          <a:xfrm>
            <a:off x="8129301" y="5710821"/>
            <a:ext cx="1944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飲酒</a:t>
            </a:r>
          </a:p>
        </p:txBody>
      </p:sp>
      <p:cxnSp>
        <p:nvCxnSpPr>
          <p:cNvPr id="30" name="直線矢印コネクタ 29"/>
          <p:cNvCxnSpPr>
            <a:stCxn id="28" idx="0"/>
            <a:endCxn id="9" idx="2"/>
          </p:cNvCxnSpPr>
          <p:nvPr/>
        </p:nvCxnSpPr>
        <p:spPr bwMode="auto">
          <a:xfrm flipH="1" flipV="1">
            <a:off x="4883966" y="1679350"/>
            <a:ext cx="4217335" cy="40314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直線矢印コネクタ 30"/>
          <p:cNvCxnSpPr>
            <a:stCxn id="28" idx="0"/>
            <a:endCxn id="10" idx="2"/>
          </p:cNvCxnSpPr>
          <p:nvPr/>
        </p:nvCxnSpPr>
        <p:spPr bwMode="auto">
          <a:xfrm flipH="1" flipV="1">
            <a:off x="8036182" y="1679350"/>
            <a:ext cx="1065119" cy="40314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6665262-3BED-4AAA-B184-E33A25B0C92E}"/>
              </a:ext>
            </a:extLst>
          </p:cNvPr>
          <p:cNvSpPr txBox="1"/>
          <p:nvPr/>
        </p:nvSpPr>
        <p:spPr>
          <a:xfrm>
            <a:off x="2959199" y="6396335"/>
            <a:ext cx="7141699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まったく同じ状況でも感染を回避できている人もいます</a:t>
            </a:r>
          </a:p>
        </p:txBody>
      </p:sp>
    </p:spTree>
    <p:extLst>
      <p:ext uri="{BB962C8B-B14F-4D97-AF65-F5344CB8AC3E}">
        <p14:creationId xmlns:p14="http://schemas.microsoft.com/office/powerpoint/2010/main" val="28970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線矢印コネクタ 17"/>
          <p:cNvCxnSpPr>
            <a:stCxn id="32" idx="0"/>
          </p:cNvCxnSpPr>
          <p:nvPr/>
        </p:nvCxnSpPr>
        <p:spPr bwMode="auto">
          <a:xfrm flipV="1">
            <a:off x="3339615" y="1679351"/>
            <a:ext cx="1541603" cy="403147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2" name="直線矢印コネクタ 21"/>
          <p:cNvCxnSpPr>
            <a:stCxn id="34" idx="0"/>
          </p:cNvCxnSpPr>
          <p:nvPr/>
        </p:nvCxnSpPr>
        <p:spPr bwMode="auto">
          <a:xfrm flipH="1" flipV="1">
            <a:off x="4881219" y="1679351"/>
            <a:ext cx="2107520" cy="403147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3" name="直線矢印コネクタ 22"/>
          <p:cNvCxnSpPr>
            <a:stCxn id="36" idx="0"/>
          </p:cNvCxnSpPr>
          <p:nvPr/>
        </p:nvCxnSpPr>
        <p:spPr bwMode="auto">
          <a:xfrm flipV="1">
            <a:off x="4876177" y="1679351"/>
            <a:ext cx="5042" cy="403147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" name="直線矢印コネクタ 27"/>
          <p:cNvCxnSpPr>
            <a:stCxn id="36" idx="0"/>
          </p:cNvCxnSpPr>
          <p:nvPr/>
        </p:nvCxnSpPr>
        <p:spPr bwMode="auto">
          <a:xfrm flipV="1">
            <a:off x="4876177" y="1679351"/>
            <a:ext cx="3157257" cy="403147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直線矢印コネクタ 28"/>
          <p:cNvCxnSpPr>
            <a:stCxn id="34" idx="0"/>
          </p:cNvCxnSpPr>
          <p:nvPr/>
        </p:nvCxnSpPr>
        <p:spPr bwMode="auto">
          <a:xfrm flipV="1">
            <a:off x="6988739" y="1679351"/>
            <a:ext cx="1044695" cy="403147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0" name="直線矢印コネクタ 29"/>
          <p:cNvCxnSpPr>
            <a:stCxn id="32" idx="0"/>
          </p:cNvCxnSpPr>
          <p:nvPr/>
        </p:nvCxnSpPr>
        <p:spPr bwMode="auto">
          <a:xfrm flipV="1">
            <a:off x="3339615" y="1679351"/>
            <a:ext cx="4693819" cy="403147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角丸四角形 31"/>
          <p:cNvSpPr/>
          <p:nvPr/>
        </p:nvSpPr>
        <p:spPr bwMode="auto">
          <a:xfrm>
            <a:off x="2943615" y="5710821"/>
            <a:ext cx="792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3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密</a:t>
            </a:r>
          </a:p>
        </p:txBody>
      </p:sp>
      <p:sp>
        <p:nvSpPr>
          <p:cNvPr id="34" name="角丸四角形 33"/>
          <p:cNvSpPr/>
          <p:nvPr/>
        </p:nvSpPr>
        <p:spPr bwMode="auto">
          <a:xfrm>
            <a:off x="6016739" y="5710821"/>
            <a:ext cx="1944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飲食店</a:t>
            </a:r>
          </a:p>
        </p:txBody>
      </p:sp>
      <p:sp>
        <p:nvSpPr>
          <p:cNvPr id="36" name="角丸四角形 35"/>
          <p:cNvSpPr/>
          <p:nvPr/>
        </p:nvSpPr>
        <p:spPr bwMode="auto">
          <a:xfrm>
            <a:off x="3904177" y="5710821"/>
            <a:ext cx="1944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カラオケ</a:t>
            </a:r>
          </a:p>
        </p:txBody>
      </p:sp>
      <p:sp>
        <p:nvSpPr>
          <p:cNvPr id="37" name="角丸四角形 36"/>
          <p:cNvSpPr/>
          <p:nvPr/>
        </p:nvSpPr>
        <p:spPr bwMode="auto">
          <a:xfrm>
            <a:off x="8129301" y="5710821"/>
            <a:ext cx="1944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飲酒</a:t>
            </a:r>
          </a:p>
        </p:txBody>
      </p:sp>
      <p:cxnSp>
        <p:nvCxnSpPr>
          <p:cNvPr id="38" name="直線矢印コネクタ 37"/>
          <p:cNvCxnSpPr>
            <a:stCxn id="37" idx="0"/>
          </p:cNvCxnSpPr>
          <p:nvPr/>
        </p:nvCxnSpPr>
        <p:spPr bwMode="auto">
          <a:xfrm flipH="1" flipV="1">
            <a:off x="4881218" y="1679350"/>
            <a:ext cx="4220083" cy="40314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9" name="直線矢印コネクタ 38"/>
          <p:cNvCxnSpPr>
            <a:stCxn id="37" idx="0"/>
          </p:cNvCxnSpPr>
          <p:nvPr/>
        </p:nvCxnSpPr>
        <p:spPr bwMode="auto">
          <a:xfrm flipH="1" flipV="1">
            <a:off x="8033434" y="1679350"/>
            <a:ext cx="1067867" cy="40314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5" name="タイトル 1"/>
          <p:cNvSpPr txBox="1">
            <a:spLocks/>
          </p:cNvSpPr>
          <p:nvPr/>
        </p:nvSpPr>
        <p:spPr bwMode="auto">
          <a:xfrm>
            <a:off x="65660" y="0"/>
            <a:ext cx="10155680" cy="77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Arial Narrow"/>
                <a:ea typeface="ＭＳ Ｐゴシック"/>
                <a:cs typeface="+mj-cs"/>
              </a:rPr>
              <a:t>課題</a:t>
            </a: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ＭＳ Ｐゴシック"/>
                <a:cs typeface="+mj-cs"/>
              </a:rPr>
              <a:t>の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/>
                <a:cs typeface="+mj-cs"/>
              </a:rPr>
              <a:t>根っこ対策・リスク対策</a:t>
            </a: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ＭＳ Ｐゴシック"/>
                <a:cs typeface="+mj-cs"/>
              </a:rPr>
              <a:t>という視点が重要</a:t>
            </a:r>
          </a:p>
        </p:txBody>
      </p:sp>
      <p:sp>
        <p:nvSpPr>
          <p:cNvPr id="9" name="角丸四角形 8"/>
          <p:cNvSpPr/>
          <p:nvPr/>
        </p:nvSpPr>
        <p:spPr bwMode="auto">
          <a:xfrm>
            <a:off x="3497966" y="961847"/>
            <a:ext cx="2772000" cy="717503"/>
          </a:xfrm>
          <a:prstGeom prst="roundRect">
            <a:avLst/>
          </a:prstGeom>
          <a:noFill/>
          <a:ln w="38100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新型ｺﾛﾅ感染</a:t>
            </a:r>
          </a:p>
        </p:txBody>
      </p:sp>
      <p:sp>
        <p:nvSpPr>
          <p:cNvPr id="10" name="角丸四角形 9"/>
          <p:cNvSpPr/>
          <p:nvPr/>
        </p:nvSpPr>
        <p:spPr bwMode="auto">
          <a:xfrm>
            <a:off x="6650182" y="961847"/>
            <a:ext cx="2772000" cy="717503"/>
          </a:xfrm>
          <a:prstGeom prst="roundRect">
            <a:avLst/>
          </a:prstGeom>
          <a:noFill/>
          <a:ln w="38100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感染回避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7164" y="2340441"/>
            <a:ext cx="27270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課題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に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つながる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根本原因・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リスク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は何？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4000" y="5694123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課題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の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原因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31" y="997433"/>
            <a:ext cx="3248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解決したい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課題</a:t>
            </a:r>
          </a:p>
        </p:txBody>
      </p:sp>
      <p:sp>
        <p:nvSpPr>
          <p:cNvPr id="25" name="角丸四角形 24"/>
          <p:cNvSpPr/>
          <p:nvPr/>
        </p:nvSpPr>
        <p:spPr bwMode="auto">
          <a:xfrm>
            <a:off x="2943615" y="2256312"/>
            <a:ext cx="7027422" cy="2476582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b" anchorCtr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根本原因・誰もが抱え得るリスク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FFED7D8-D5FB-4520-B571-CF35D39F54B0}"/>
              </a:ext>
            </a:extLst>
          </p:cNvPr>
          <p:cNvSpPr txBox="1"/>
          <p:nvPr/>
        </p:nvSpPr>
        <p:spPr>
          <a:xfrm>
            <a:off x="87518" y="6396335"/>
            <a:ext cx="10112063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その違いは「根本原因・誰もが抱え得るリスク」にさらされているか否かです</a:t>
            </a:r>
          </a:p>
        </p:txBody>
      </p:sp>
    </p:spTree>
    <p:extLst>
      <p:ext uri="{BB962C8B-B14F-4D97-AF65-F5344CB8AC3E}">
        <p14:creationId xmlns:p14="http://schemas.microsoft.com/office/powerpoint/2010/main" val="20190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 bwMode="auto">
          <a:xfrm>
            <a:off x="2943615" y="2256312"/>
            <a:ext cx="7027422" cy="2476582"/>
          </a:xfrm>
          <a:prstGeom prst="roundRect">
            <a:avLst/>
          </a:prstGeom>
          <a:noFill/>
          <a:ln w="2857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b" anchorCtr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根本原因・誰もが抱え得るリスク</a:t>
            </a:r>
          </a:p>
        </p:txBody>
      </p:sp>
      <p:sp>
        <p:nvSpPr>
          <p:cNvPr id="9" name="角丸四角形 8"/>
          <p:cNvSpPr/>
          <p:nvPr/>
        </p:nvSpPr>
        <p:spPr bwMode="auto">
          <a:xfrm>
            <a:off x="3497966" y="961847"/>
            <a:ext cx="2772000" cy="717503"/>
          </a:xfrm>
          <a:prstGeom prst="roundRect">
            <a:avLst/>
          </a:prstGeom>
          <a:noFill/>
          <a:ln w="38100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新型ｺﾛﾅ感染</a:t>
            </a:r>
          </a:p>
        </p:txBody>
      </p:sp>
      <p:sp>
        <p:nvSpPr>
          <p:cNvPr id="10" name="角丸四角形 9"/>
          <p:cNvSpPr/>
          <p:nvPr/>
        </p:nvSpPr>
        <p:spPr bwMode="auto">
          <a:xfrm>
            <a:off x="6650182" y="961847"/>
            <a:ext cx="2772000" cy="717503"/>
          </a:xfrm>
          <a:prstGeom prst="roundRect">
            <a:avLst/>
          </a:prstGeom>
          <a:noFill/>
          <a:ln w="38100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感染回避</a:t>
            </a:r>
          </a:p>
        </p:txBody>
      </p:sp>
      <p:sp>
        <p:nvSpPr>
          <p:cNvPr id="11" name="角丸四角形 10"/>
          <p:cNvSpPr/>
          <p:nvPr/>
        </p:nvSpPr>
        <p:spPr bwMode="auto">
          <a:xfrm>
            <a:off x="7061434" y="2540356"/>
            <a:ext cx="1944000" cy="72000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克服</a:t>
            </a:r>
          </a:p>
        </p:txBody>
      </p:sp>
      <p:sp>
        <p:nvSpPr>
          <p:cNvPr id="12" name="角丸四角形 11"/>
          <p:cNvSpPr/>
          <p:nvPr/>
        </p:nvSpPr>
        <p:spPr bwMode="auto">
          <a:xfrm>
            <a:off x="3909218" y="2540356"/>
            <a:ext cx="1944000" cy="72000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持続</a:t>
            </a:r>
          </a:p>
        </p:txBody>
      </p:sp>
      <p:cxnSp>
        <p:nvCxnSpPr>
          <p:cNvPr id="14" name="直線矢印コネクタ 13"/>
          <p:cNvCxnSpPr>
            <a:stCxn id="26" idx="0"/>
            <a:endCxn id="25" idx="2"/>
          </p:cNvCxnSpPr>
          <p:nvPr/>
        </p:nvCxnSpPr>
        <p:spPr bwMode="auto">
          <a:xfrm flipV="1">
            <a:off x="3339615" y="4732894"/>
            <a:ext cx="3117711" cy="97792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5" name="直線矢印コネクタ 14"/>
          <p:cNvCxnSpPr>
            <a:stCxn id="12" idx="0"/>
            <a:endCxn id="9" idx="2"/>
          </p:cNvCxnSpPr>
          <p:nvPr/>
        </p:nvCxnSpPr>
        <p:spPr bwMode="auto">
          <a:xfrm flipV="1">
            <a:off x="4881218" y="1679350"/>
            <a:ext cx="0" cy="86100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7" name="直線矢印コネクタ 16"/>
          <p:cNvCxnSpPr>
            <a:stCxn id="27" idx="0"/>
            <a:endCxn id="25" idx="2"/>
          </p:cNvCxnSpPr>
          <p:nvPr/>
        </p:nvCxnSpPr>
        <p:spPr bwMode="auto">
          <a:xfrm flipH="1" flipV="1">
            <a:off x="6457326" y="4732894"/>
            <a:ext cx="531413" cy="97792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直線矢印コネクタ 19"/>
          <p:cNvCxnSpPr>
            <a:stCxn id="28" idx="0"/>
            <a:endCxn id="25" idx="2"/>
          </p:cNvCxnSpPr>
          <p:nvPr/>
        </p:nvCxnSpPr>
        <p:spPr bwMode="auto">
          <a:xfrm flipV="1">
            <a:off x="4876177" y="4732894"/>
            <a:ext cx="1581149" cy="97792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2" name="直線矢印コネクタ 21"/>
          <p:cNvCxnSpPr>
            <a:stCxn id="11" idx="0"/>
            <a:endCxn id="10" idx="2"/>
          </p:cNvCxnSpPr>
          <p:nvPr/>
        </p:nvCxnSpPr>
        <p:spPr bwMode="auto">
          <a:xfrm flipV="1">
            <a:off x="8033434" y="1679350"/>
            <a:ext cx="0" cy="86100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9" name="テキスト ボックス 18"/>
          <p:cNvSpPr txBox="1"/>
          <p:nvPr/>
        </p:nvSpPr>
        <p:spPr>
          <a:xfrm>
            <a:off x="214000" y="5694123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課題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の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原因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31" y="997433"/>
            <a:ext cx="3248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解決したい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課題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7164" y="2340441"/>
            <a:ext cx="27270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課題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に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つながる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根本原因・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リスク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は何？</a:t>
            </a:r>
          </a:p>
        </p:txBody>
      </p:sp>
      <p:sp>
        <p:nvSpPr>
          <p:cNvPr id="26" name="角丸四角形 25"/>
          <p:cNvSpPr/>
          <p:nvPr/>
        </p:nvSpPr>
        <p:spPr bwMode="auto">
          <a:xfrm>
            <a:off x="2943615" y="5710821"/>
            <a:ext cx="792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3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密</a:t>
            </a:r>
          </a:p>
        </p:txBody>
      </p:sp>
      <p:sp>
        <p:nvSpPr>
          <p:cNvPr id="27" name="角丸四角形 26"/>
          <p:cNvSpPr/>
          <p:nvPr/>
        </p:nvSpPr>
        <p:spPr bwMode="auto">
          <a:xfrm>
            <a:off x="6016739" y="5710821"/>
            <a:ext cx="1944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飲食店</a:t>
            </a:r>
          </a:p>
        </p:txBody>
      </p:sp>
      <p:sp>
        <p:nvSpPr>
          <p:cNvPr id="28" name="角丸四角形 27"/>
          <p:cNvSpPr/>
          <p:nvPr/>
        </p:nvSpPr>
        <p:spPr bwMode="auto">
          <a:xfrm>
            <a:off x="3904177" y="5710821"/>
            <a:ext cx="1944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カラオケ</a:t>
            </a:r>
          </a:p>
        </p:txBody>
      </p:sp>
      <p:sp>
        <p:nvSpPr>
          <p:cNvPr id="29" name="角丸四角形 28"/>
          <p:cNvSpPr/>
          <p:nvPr/>
        </p:nvSpPr>
        <p:spPr bwMode="auto">
          <a:xfrm>
            <a:off x="8129301" y="5710821"/>
            <a:ext cx="1944000" cy="61293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飲酒</a:t>
            </a:r>
          </a:p>
        </p:txBody>
      </p:sp>
      <p:cxnSp>
        <p:nvCxnSpPr>
          <p:cNvPr id="30" name="直線矢印コネクタ 29"/>
          <p:cNvCxnSpPr>
            <a:stCxn id="29" idx="0"/>
            <a:endCxn id="25" idx="2"/>
          </p:cNvCxnSpPr>
          <p:nvPr/>
        </p:nvCxnSpPr>
        <p:spPr bwMode="auto">
          <a:xfrm flipH="1" flipV="1">
            <a:off x="6457326" y="4732894"/>
            <a:ext cx="2643975" cy="97792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1" name="タイトル 1"/>
          <p:cNvSpPr txBox="1">
            <a:spLocks/>
          </p:cNvSpPr>
          <p:nvPr/>
        </p:nvSpPr>
        <p:spPr bwMode="auto">
          <a:xfrm>
            <a:off x="65660" y="0"/>
            <a:ext cx="10155680" cy="77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Arial Narrow"/>
                <a:ea typeface="ＭＳ Ｐゴシック"/>
                <a:cs typeface="+mj-cs"/>
              </a:rPr>
              <a:t>課題</a:t>
            </a: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ＭＳ Ｐゴシック"/>
                <a:cs typeface="+mj-cs"/>
              </a:rPr>
              <a:t>の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/>
                <a:cs typeface="+mj-cs"/>
              </a:rPr>
              <a:t>根っこ対策・リスク対策</a:t>
            </a: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ＭＳ Ｐゴシック"/>
                <a:cs typeface="+mj-cs"/>
              </a:rPr>
              <a:t>という視点が重要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C509CC8-055A-4005-8266-A482F18CCB98}"/>
              </a:ext>
            </a:extLst>
          </p:cNvPr>
          <p:cNvSpPr txBox="1"/>
          <p:nvPr/>
        </p:nvSpPr>
        <p:spPr>
          <a:xfrm>
            <a:off x="1616036" y="6396335"/>
            <a:ext cx="8670964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リスクにさらされ続けると感染し、克服できると感染を回避できます</a:t>
            </a:r>
          </a:p>
        </p:txBody>
      </p:sp>
    </p:spTree>
    <p:extLst>
      <p:ext uri="{BB962C8B-B14F-4D97-AF65-F5344CB8AC3E}">
        <p14:creationId xmlns:p14="http://schemas.microsoft.com/office/powerpoint/2010/main" val="268811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1">
                <a:lumMod val="50000"/>
              </a:schemeClr>
            </a:gs>
            <a:gs pos="100000">
              <a:schemeClr val="tx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 rot="10800000" flipV="1">
            <a:off x="242094" y="2622497"/>
            <a:ext cx="9802812" cy="161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HG創英角ﾎﾟｯﾌﾟ体" pitchFamily="49" charset="-128"/>
                <a:cs typeface="+mn-cs"/>
              </a:rPr>
              <a:t>自分ごと 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HG創英角ﾎﾟｯﾌﾟ体" pitchFamily="49" charset="-128"/>
                <a:cs typeface="+mn-cs"/>
              </a:rPr>
              <a:t>と 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HG創英角ﾎﾟｯﾌﾟ体" pitchFamily="49" charset="-128"/>
                <a:cs typeface="+mn-cs"/>
              </a:rPr>
              <a:t>他人ごと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BDC3A0D-A577-42C9-938F-B7C1A5D3EF0F}"/>
              </a:ext>
            </a:extLst>
          </p:cNvPr>
          <p:cNvSpPr txBox="1"/>
          <p:nvPr/>
        </p:nvSpPr>
        <p:spPr>
          <a:xfrm>
            <a:off x="211757" y="6396335"/>
            <a:ext cx="9863598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新型コロナを「自分ごと」ととらえられる人と「他人ごと」ととらえる人の違いは</a:t>
            </a:r>
          </a:p>
        </p:txBody>
      </p:sp>
    </p:spTree>
    <p:extLst>
      <p:ext uri="{BB962C8B-B14F-4D97-AF65-F5344CB8AC3E}">
        <p14:creationId xmlns:p14="http://schemas.microsoft.com/office/powerpoint/2010/main" val="77199599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9E8114A-2A88-412D-A7A7-84C0FE21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345" y="1915117"/>
            <a:ext cx="3722494" cy="342929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B35B97A-83EC-4E32-A767-DD843242D6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6" y="1976455"/>
            <a:ext cx="5143946" cy="342929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613B4BA-995B-49E0-B4EA-AF8A573908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0215" y="2209169"/>
            <a:ext cx="3985685" cy="313745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B1F2CB-CCB9-40C2-8D64-5CA3ED112F9C}"/>
              </a:ext>
            </a:extLst>
          </p:cNvPr>
          <p:cNvSpPr txBox="1"/>
          <p:nvPr/>
        </p:nvSpPr>
        <p:spPr>
          <a:xfrm>
            <a:off x="4814583" y="220916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自分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0444F99-0422-41A7-9E3D-4BBB81B2BFEE}"/>
              </a:ext>
            </a:extLst>
          </p:cNvPr>
          <p:cNvSpPr txBox="1"/>
          <p:nvPr/>
        </p:nvSpPr>
        <p:spPr>
          <a:xfrm>
            <a:off x="1990725" y="290578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他人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3E1F0E4-F3CF-4AE5-BF69-BA003C80DEC1}"/>
              </a:ext>
            </a:extLst>
          </p:cNvPr>
          <p:cNvSpPr/>
          <p:nvPr/>
        </p:nvSpPr>
        <p:spPr bwMode="auto">
          <a:xfrm>
            <a:off x="6182536" y="2111701"/>
            <a:ext cx="3924301" cy="3158806"/>
          </a:xfrm>
          <a:prstGeom prst="rect">
            <a:avLst/>
          </a:prstGeom>
          <a:noFill/>
          <a:ln w="66675" cap="flat" cmpd="sng" algn="ctr">
            <a:solidFill>
              <a:srgbClr val="CC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108F197-DD22-43F1-A149-4AC5128762CC}"/>
              </a:ext>
            </a:extLst>
          </p:cNvPr>
          <p:cNvSpPr/>
          <p:nvPr/>
        </p:nvSpPr>
        <p:spPr bwMode="auto">
          <a:xfrm>
            <a:off x="1933575" y="2111701"/>
            <a:ext cx="3924301" cy="3158806"/>
          </a:xfrm>
          <a:prstGeom prst="rect">
            <a:avLst/>
          </a:prstGeom>
          <a:noFill/>
          <a:ln w="666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065E514-4360-41EC-B728-C63B08351A9A}"/>
              </a:ext>
            </a:extLst>
          </p:cNvPr>
          <p:cNvSpPr txBox="1"/>
          <p:nvPr/>
        </p:nvSpPr>
        <p:spPr>
          <a:xfrm>
            <a:off x="8496943" y="344854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自分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EBC1F05-C526-4C7B-AE50-AAFDD8835F3D}"/>
              </a:ext>
            </a:extLst>
          </p:cNvPr>
          <p:cNvSpPr txBox="1"/>
          <p:nvPr/>
        </p:nvSpPr>
        <p:spPr>
          <a:xfrm>
            <a:off x="6915409" y="348984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他人</a:t>
            </a:r>
          </a:p>
        </p:txBody>
      </p:sp>
      <p:sp>
        <p:nvSpPr>
          <p:cNvPr id="17" name="直角三角形 16">
            <a:extLst>
              <a:ext uri="{FF2B5EF4-FFF2-40B4-BE49-F238E27FC236}">
                <a16:creationId xmlns:a16="http://schemas.microsoft.com/office/drawing/2014/main" id="{FB0398B4-5CD0-4FAD-9C89-8ED02B0D83AD}"/>
              </a:ext>
            </a:extLst>
          </p:cNvPr>
          <p:cNvSpPr/>
          <p:nvPr/>
        </p:nvSpPr>
        <p:spPr bwMode="auto">
          <a:xfrm rot="10800000">
            <a:off x="4321642" y="2111701"/>
            <a:ext cx="1536234" cy="2389482"/>
          </a:xfrm>
          <a:prstGeom prst="rtTriangle">
            <a:avLst/>
          </a:prstGeom>
          <a:noFill/>
          <a:ln w="66675" cap="flat" cmpd="sng" algn="ctr">
            <a:solidFill>
              <a:srgbClr val="CC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1A43E7-6FCC-4D06-A8BA-2363BBF81042}"/>
              </a:ext>
            </a:extLst>
          </p:cNvPr>
          <p:cNvCxnSpPr>
            <a:stCxn id="17" idx="4"/>
            <a:endCxn id="17" idx="0"/>
          </p:cNvCxnSpPr>
          <p:nvPr/>
        </p:nvCxnSpPr>
        <p:spPr bwMode="auto">
          <a:xfrm>
            <a:off x="4321642" y="2111701"/>
            <a:ext cx="1536234" cy="2389482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E5AAF54-A228-4291-AE8D-3FB08002789E}"/>
              </a:ext>
            </a:extLst>
          </p:cNvPr>
          <p:cNvSpPr/>
          <p:nvPr/>
        </p:nvSpPr>
        <p:spPr bwMode="auto">
          <a:xfrm>
            <a:off x="6236686" y="2179104"/>
            <a:ext cx="3816000" cy="3024000"/>
          </a:xfrm>
          <a:prstGeom prst="rect">
            <a:avLst/>
          </a:prstGeom>
          <a:noFill/>
          <a:ln w="666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3B7C0B9-B314-4F11-A7CA-3342B71BA118}"/>
              </a:ext>
            </a:extLst>
          </p:cNvPr>
          <p:cNvSpPr txBox="1"/>
          <p:nvPr/>
        </p:nvSpPr>
        <p:spPr>
          <a:xfrm>
            <a:off x="2219869" y="5684205"/>
            <a:ext cx="3219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特定の個人のリスク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6E40C9C-B5F3-48C8-AF37-0CD8A5E4715B}"/>
              </a:ext>
            </a:extLst>
          </p:cNvPr>
          <p:cNvSpPr txBox="1"/>
          <p:nvPr/>
        </p:nvSpPr>
        <p:spPr>
          <a:xfrm>
            <a:off x="6355574" y="5684205"/>
            <a:ext cx="342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誰もが抱え得るリスク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4DCCA80-64E1-4D0D-8817-FD4FB5200A95}"/>
              </a:ext>
            </a:extLst>
          </p:cNvPr>
          <p:cNvSpPr txBox="1"/>
          <p:nvPr/>
        </p:nvSpPr>
        <p:spPr>
          <a:xfrm>
            <a:off x="2045943" y="243142"/>
            <a:ext cx="3722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他人ごと意識の人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BC811D3-9DF2-4EDB-86F4-39DF2DB6E3A6}"/>
              </a:ext>
            </a:extLst>
          </p:cNvPr>
          <p:cNvSpPr txBox="1"/>
          <p:nvPr/>
        </p:nvSpPr>
        <p:spPr>
          <a:xfrm>
            <a:off x="6283439" y="243142"/>
            <a:ext cx="3722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自分ごと意識の人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30BA503-E7B0-4F09-911E-81AE6BA05A72}"/>
              </a:ext>
            </a:extLst>
          </p:cNvPr>
          <p:cNvSpPr txBox="1"/>
          <p:nvPr/>
        </p:nvSpPr>
        <p:spPr>
          <a:xfrm>
            <a:off x="2702929" y="793863"/>
            <a:ext cx="2385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偏見と差別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2ECC7B0-07DE-4563-ACA2-9D6E429A126B}"/>
              </a:ext>
            </a:extLst>
          </p:cNvPr>
          <p:cNvSpPr txBox="1"/>
          <p:nvPr/>
        </p:nvSpPr>
        <p:spPr>
          <a:xfrm>
            <a:off x="6667359" y="79386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明日はわが身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2749969-1EB8-4139-A144-4DB43B2B5B66}"/>
              </a:ext>
            </a:extLst>
          </p:cNvPr>
          <p:cNvSpPr txBox="1"/>
          <p:nvPr/>
        </p:nvSpPr>
        <p:spPr>
          <a:xfrm>
            <a:off x="2660695" y="134458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正解依存症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5842C7D-4C61-4E82-A4A0-B37B8CFD4054}"/>
              </a:ext>
            </a:extLst>
          </p:cNvPr>
          <p:cNvSpPr txBox="1"/>
          <p:nvPr/>
        </p:nvSpPr>
        <p:spPr>
          <a:xfrm>
            <a:off x="6293057" y="1344585"/>
            <a:ext cx="3703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「何故？」を考える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960AF6F-FED0-4617-A921-49C968FC435B}"/>
              </a:ext>
            </a:extLst>
          </p:cNvPr>
          <p:cNvSpPr txBox="1"/>
          <p:nvPr/>
        </p:nvSpPr>
        <p:spPr>
          <a:xfrm>
            <a:off x="2045943" y="6396335"/>
            <a:ext cx="7536038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ハイリスクアプローチの考え方の人は他人ごとと考えます</a:t>
            </a:r>
          </a:p>
        </p:txBody>
      </p:sp>
    </p:spTree>
    <p:extLst>
      <p:ext uri="{BB962C8B-B14F-4D97-AF65-F5344CB8AC3E}">
        <p14:creationId xmlns:p14="http://schemas.microsoft.com/office/powerpoint/2010/main" val="205704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000">
        <p:fade/>
      </p:transition>
    </mc:Choice>
    <mc:Fallback xmlns="">
      <p:transition spd="med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  <p:bldP spid="14" grpId="0" animBg="1"/>
      <p:bldP spid="15" grpId="0"/>
      <p:bldP spid="16" grpId="0"/>
      <p:bldP spid="17" grpId="0" animBg="1"/>
      <p:bldP spid="18" grpId="0" animBg="1"/>
      <p:bldP spid="20" grpId="0" uiExpand="1" build="p"/>
      <p:bldP spid="21" grpId="0" uiExpand="1" build="p"/>
      <p:bldP spid="24" grpId="0"/>
      <p:bldP spid="25" grpId="0"/>
      <p:bldP spid="26" grpId="0"/>
      <p:bldP spid="27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592299"/>
            <a:ext cx="10287000" cy="367340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ja-JP" altLang="en-US" sz="60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握手ではうつらない？？？</a:t>
            </a:r>
            <a:endParaRPr lang="ja-JP" altLang="ja-JP" sz="4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DCA824-C423-42E4-9133-A9E5B0FE0C6A}"/>
              </a:ext>
            </a:extLst>
          </p:cNvPr>
          <p:cNvSpPr txBox="1"/>
          <p:nvPr/>
        </p:nvSpPr>
        <p:spPr>
          <a:xfrm>
            <a:off x="1583923" y="6396335"/>
            <a:ext cx="7119257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HIV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（エイズウイルス）は握手ではうつりませんが・・・・・</a:t>
            </a:r>
          </a:p>
        </p:txBody>
      </p:sp>
    </p:spTree>
    <p:extLst>
      <p:ext uri="{BB962C8B-B14F-4D97-AF65-F5344CB8AC3E}">
        <p14:creationId xmlns:p14="http://schemas.microsoft.com/office/powerpoint/2010/main" val="39244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39160"/>
            <a:ext cx="10287000" cy="367340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ja-JP" altLang="en-US" sz="7200" kern="100" dirty="0">
                <a:solidFill>
                  <a:srgbClr val="FD0E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と、偉そうに言っている</a:t>
            </a:r>
            <a:endParaRPr lang="ja-JP" altLang="ja-JP" sz="2800" kern="1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51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1253" y="272072"/>
            <a:ext cx="8610600" cy="886438"/>
          </a:xfrm>
        </p:spPr>
        <p:txBody>
          <a:bodyPr/>
          <a:lstStyle/>
          <a:p>
            <a:r>
              <a:rPr lang="ja-JP" altLang="en-US" dirty="0"/>
              <a:t>握手でパニック</a:t>
            </a:r>
          </a:p>
        </p:txBody>
      </p:sp>
      <p:sp>
        <p:nvSpPr>
          <p:cNvPr id="10" name="テキスト プレースホルダ 9"/>
          <p:cNvSpPr>
            <a:spLocks noGrp="1"/>
          </p:cNvSpPr>
          <p:nvPr>
            <p:ph type="body" sz="half" idx="1"/>
          </p:nvPr>
        </p:nvSpPr>
        <p:spPr>
          <a:xfrm>
            <a:off x="587402" y="5776238"/>
            <a:ext cx="9112195" cy="699715"/>
          </a:xfrm>
        </p:spPr>
        <p:txBody>
          <a:bodyPr/>
          <a:lstStyle/>
          <a:p>
            <a:pPr algn="ctr"/>
            <a:r>
              <a:rPr kumimoji="1" lang="en-US" altLang="ja-JP" dirty="0"/>
              <a:t>HIV</a:t>
            </a:r>
            <a:r>
              <a:rPr kumimoji="1" lang="ja-JP" altLang="en-US" dirty="0"/>
              <a:t>に感染している</a:t>
            </a:r>
            <a:r>
              <a:rPr kumimoji="1" lang="ja-JP" altLang="en-US" dirty="0">
                <a:solidFill>
                  <a:srgbClr val="FF66FF"/>
                </a:solidFill>
                <a:latin typeface="HGS創英角ﾎﾟｯﾌﾟ体" pitchFamily="50" charset="-128"/>
                <a:ea typeface="HGS創英角ﾎﾟｯﾌﾟ体" pitchFamily="50" charset="-128"/>
              </a:rPr>
              <a:t>パトリック</a:t>
            </a:r>
            <a:r>
              <a:rPr lang="ja-JP" altLang="en-US" dirty="0"/>
              <a:t>と握手をして・・・</a:t>
            </a:r>
          </a:p>
        </p:txBody>
      </p:sp>
      <p:pic>
        <p:nvPicPr>
          <p:cNvPr id="957444" name="Picture 4" descr="パト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0110" y="1880513"/>
            <a:ext cx="3295650" cy="3895725"/>
          </a:xfrm>
          <a:noFill/>
          <a:ln/>
        </p:spPr>
      </p:pic>
      <p:pic>
        <p:nvPicPr>
          <p:cNvPr id="6" name="Picture 5" descr="ラジオ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99863" y="2656958"/>
            <a:ext cx="5688014" cy="2476500"/>
          </a:xfrm>
          <a:noFill/>
          <a:ln/>
        </p:spPr>
      </p:pic>
      <p:sp>
        <p:nvSpPr>
          <p:cNvPr id="957447" name="Rectangle 7"/>
          <p:cNvSpPr>
            <a:spLocks noChangeArrowheads="1"/>
          </p:cNvSpPr>
          <p:nvPr/>
        </p:nvSpPr>
        <p:spPr bwMode="auto">
          <a:xfrm>
            <a:off x="1130464" y="1250940"/>
            <a:ext cx="8012167" cy="60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Tx/>
              <a:buFont typeface="Monotype Sorts" pitchFamily="2" charset="2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ハマラジで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AIDS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番組　１９９４年１月２９日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C7138D-056F-4C0B-B355-23CD2591BEC9}"/>
              </a:ext>
            </a:extLst>
          </p:cNvPr>
          <p:cNvSpPr txBox="1"/>
          <p:nvPr/>
        </p:nvSpPr>
        <p:spPr>
          <a:xfrm>
            <a:off x="-127276" y="6396335"/>
            <a:ext cx="10541668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感染経路を知らないと、医者でもパニックに。そこから感染予防のプロに！！！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57447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592299"/>
            <a:ext cx="10287000" cy="367340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ja-JP" altLang="en-US" sz="60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「リスク」の正しい理解を</a:t>
            </a:r>
            <a:endParaRPr lang="ja-JP" altLang="ja-JP" sz="4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998F73-6F5A-4768-8943-14BD395FEE9E}"/>
              </a:ext>
            </a:extLst>
          </p:cNvPr>
          <p:cNvSpPr txBox="1"/>
          <p:nvPr/>
        </p:nvSpPr>
        <p:spPr>
          <a:xfrm>
            <a:off x="2605835" y="6396335"/>
            <a:ext cx="5075428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岩室紳也が抱えていた「リスク」とは？</a:t>
            </a:r>
          </a:p>
        </p:txBody>
      </p:sp>
    </p:spTree>
    <p:extLst>
      <p:ext uri="{BB962C8B-B14F-4D97-AF65-F5344CB8AC3E}">
        <p14:creationId xmlns:p14="http://schemas.microsoft.com/office/powerpoint/2010/main" val="334713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FB58B8-EFF9-4803-AC24-5A388C203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44" y="386958"/>
            <a:ext cx="9815512" cy="552012"/>
          </a:xfrm>
        </p:spPr>
        <p:txBody>
          <a:bodyPr/>
          <a:lstStyle/>
          <a:p>
            <a:r>
              <a:rPr kumimoji="1" lang="ja-JP" altLang="en-US" dirty="0"/>
              <a:t>リスク　と　</a:t>
            </a:r>
            <a:r>
              <a:rPr kumimoji="1" lang="en-US" altLang="ja-JP" dirty="0"/>
              <a:t>risk</a:t>
            </a:r>
            <a:r>
              <a:rPr kumimoji="1" lang="ja-JP" altLang="en-US" dirty="0"/>
              <a:t>　の違い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3CE01660-B0A1-4A87-A4D9-F7EF8E1F8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239" y="1226070"/>
            <a:ext cx="7898523" cy="5760272"/>
          </a:xfrm>
        </p:spPr>
        <p:txBody>
          <a:bodyPr/>
          <a:lstStyle/>
          <a:p>
            <a:r>
              <a:rPr lang="ja-JP" altLang="en-US" sz="4400" dirty="0"/>
              <a:t>リスク</a:t>
            </a:r>
            <a:endParaRPr lang="en-US" altLang="ja-JP" sz="4400" dirty="0"/>
          </a:p>
          <a:p>
            <a:r>
              <a:rPr lang="ja-JP" altLang="en-US" dirty="0"/>
              <a:t>　①危険。「</a:t>
            </a:r>
            <a:r>
              <a:rPr lang="en-US" altLang="ja-JP" dirty="0"/>
              <a:t>―</a:t>
            </a:r>
            <a:r>
              <a:rPr lang="ja-JP" altLang="en-US" dirty="0"/>
              <a:t>を伴う」</a:t>
            </a:r>
          </a:p>
          <a:p>
            <a:r>
              <a:rPr lang="ja-JP" altLang="en-US" dirty="0"/>
              <a:t>　②保険者の担保責任。被保険物。</a:t>
            </a:r>
          </a:p>
          <a:p>
            <a:r>
              <a:rPr lang="ja-JP" altLang="en-US" dirty="0"/>
              <a:t>　　　　</a:t>
            </a:r>
            <a:r>
              <a:rPr lang="en-US" altLang="ja-JP" dirty="0"/>
              <a:t>				</a:t>
            </a:r>
            <a:r>
              <a:rPr lang="ja-JP" altLang="en-US" dirty="0"/>
              <a:t>　</a:t>
            </a:r>
            <a:r>
              <a:rPr lang="en-US" altLang="ja-JP" dirty="0"/>
              <a:t>[</a:t>
            </a:r>
            <a:r>
              <a:rPr lang="ja-JP" altLang="en-US" dirty="0"/>
              <a:t>広辞苑 第七版</a:t>
            </a:r>
            <a:r>
              <a:rPr lang="en-US" altLang="ja-JP" dirty="0"/>
              <a:t>]</a:t>
            </a:r>
          </a:p>
          <a:p>
            <a:endParaRPr kumimoji="1" lang="en-US" altLang="ja-JP" sz="2000" dirty="0"/>
          </a:p>
          <a:p>
            <a:r>
              <a:rPr lang="en-US" altLang="ja-JP" sz="4400" dirty="0"/>
              <a:t>Risk</a:t>
            </a:r>
          </a:p>
          <a:p>
            <a:r>
              <a:rPr lang="ja-JP" altLang="en-US" dirty="0"/>
              <a:t>　</a:t>
            </a:r>
            <a:r>
              <a:rPr lang="en-US" altLang="ja-JP" dirty="0"/>
              <a:t>A situation involving exposure to danger.</a:t>
            </a:r>
          </a:p>
          <a:p>
            <a:r>
              <a:rPr kumimoji="1" lang="ja-JP" altLang="en-US" dirty="0"/>
              <a:t>　　　　</a:t>
            </a:r>
            <a:r>
              <a:rPr kumimoji="1" lang="en-US" altLang="ja-JP" dirty="0"/>
              <a:t>			</a:t>
            </a:r>
            <a:r>
              <a:rPr kumimoji="1" lang="ja-JP" altLang="en-US" dirty="0"/>
              <a:t>　　</a:t>
            </a:r>
            <a:r>
              <a:rPr kumimoji="1" lang="en-US" altLang="ja-JP" dirty="0"/>
              <a:t>[Oxford </a:t>
            </a:r>
            <a:r>
              <a:rPr lang="en-US" altLang="ja-JP" dirty="0"/>
              <a:t>D</a:t>
            </a:r>
            <a:r>
              <a:rPr kumimoji="1" lang="en-US" altLang="ja-JP" dirty="0"/>
              <a:t>ictionary]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7A6854-BD8A-42E6-83B1-8BE0CB9791B1}"/>
              </a:ext>
            </a:extLst>
          </p:cNvPr>
          <p:cNvSpPr txBox="1"/>
          <p:nvPr/>
        </p:nvSpPr>
        <p:spPr>
          <a:xfrm>
            <a:off x="1503775" y="6396335"/>
            <a:ext cx="7279557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日本語の 「リスク」 と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English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の “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Risk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”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の違いが重要</a:t>
            </a:r>
          </a:p>
        </p:txBody>
      </p:sp>
    </p:spTree>
    <p:extLst>
      <p:ext uri="{BB962C8B-B14F-4D97-AF65-F5344CB8AC3E}">
        <p14:creationId xmlns:p14="http://schemas.microsoft.com/office/powerpoint/2010/main" val="153068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000">
        <p:fade/>
      </p:transition>
    </mc:Choice>
    <mc:Fallback xmlns="">
      <p:transition spd="med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1CA295-1CE7-4A71-BEA4-E909D4F90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239" y="1226070"/>
            <a:ext cx="7898523" cy="5760272"/>
          </a:xfrm>
        </p:spPr>
        <p:txBody>
          <a:bodyPr/>
          <a:lstStyle/>
          <a:p>
            <a:r>
              <a:rPr lang="ja-JP" altLang="en-US" sz="4400" dirty="0"/>
              <a:t>リスク</a:t>
            </a:r>
            <a:endParaRPr lang="en-US" altLang="ja-JP" sz="4400" dirty="0"/>
          </a:p>
          <a:p>
            <a:r>
              <a:rPr lang="ja-JP" altLang="en-US" dirty="0"/>
              <a:t>　①</a:t>
            </a:r>
            <a:r>
              <a:rPr lang="ja-JP" altLang="en-US" dirty="0">
                <a:solidFill>
                  <a:srgbClr val="FF0000"/>
                </a:solidFill>
              </a:rPr>
              <a:t>危険</a:t>
            </a:r>
            <a:r>
              <a:rPr lang="ja-JP" altLang="en-US" dirty="0"/>
              <a:t>。「</a:t>
            </a:r>
            <a:r>
              <a:rPr lang="en-US" altLang="ja-JP" dirty="0"/>
              <a:t>―</a:t>
            </a:r>
            <a:r>
              <a:rPr lang="ja-JP" altLang="en-US" dirty="0"/>
              <a:t>を伴う」</a:t>
            </a:r>
          </a:p>
          <a:p>
            <a:r>
              <a:rPr lang="ja-JP" altLang="en-US" dirty="0"/>
              <a:t>　②保険者の担保責任。被保険物。</a:t>
            </a:r>
          </a:p>
          <a:p>
            <a:r>
              <a:rPr lang="ja-JP" altLang="en-US" dirty="0"/>
              <a:t>　　　　</a:t>
            </a:r>
            <a:r>
              <a:rPr lang="en-US" altLang="ja-JP" dirty="0"/>
              <a:t>				</a:t>
            </a:r>
            <a:r>
              <a:rPr lang="ja-JP" altLang="en-US" dirty="0"/>
              <a:t>　</a:t>
            </a:r>
            <a:r>
              <a:rPr lang="en-US" altLang="ja-JP" dirty="0"/>
              <a:t>[</a:t>
            </a:r>
            <a:r>
              <a:rPr lang="ja-JP" altLang="en-US" dirty="0"/>
              <a:t>広辞苑 第七版</a:t>
            </a:r>
            <a:r>
              <a:rPr lang="en-US" altLang="ja-JP" dirty="0"/>
              <a:t>]</a:t>
            </a:r>
          </a:p>
          <a:p>
            <a:endParaRPr kumimoji="1" lang="en-US" altLang="ja-JP" sz="2000" dirty="0"/>
          </a:p>
          <a:p>
            <a:r>
              <a:rPr lang="en-US" altLang="ja-JP" sz="4400" dirty="0"/>
              <a:t>Risk</a:t>
            </a:r>
          </a:p>
          <a:p>
            <a:r>
              <a:rPr lang="ja-JP" altLang="en-US" dirty="0"/>
              <a:t>　</a:t>
            </a:r>
            <a:r>
              <a:rPr lang="en-US" altLang="ja-JP" dirty="0"/>
              <a:t>A </a:t>
            </a:r>
            <a:r>
              <a:rPr lang="en-US" altLang="ja-JP" dirty="0">
                <a:solidFill>
                  <a:schemeClr val="tx2"/>
                </a:solidFill>
              </a:rPr>
              <a:t>situation</a:t>
            </a:r>
            <a:r>
              <a:rPr lang="en-US" altLang="ja-JP" dirty="0"/>
              <a:t> involving exposure to </a:t>
            </a:r>
            <a:r>
              <a:rPr lang="en-US" altLang="ja-JP" dirty="0">
                <a:solidFill>
                  <a:srgbClr val="FF0000"/>
                </a:solidFill>
              </a:rPr>
              <a:t>danger</a:t>
            </a:r>
            <a:r>
              <a:rPr lang="en-US" altLang="ja-JP" dirty="0"/>
              <a:t>.</a:t>
            </a:r>
          </a:p>
          <a:p>
            <a:r>
              <a:rPr kumimoji="1" lang="ja-JP" altLang="en-US" dirty="0"/>
              <a:t>　　　　</a:t>
            </a:r>
            <a:r>
              <a:rPr kumimoji="1" lang="en-US" altLang="ja-JP" dirty="0"/>
              <a:t>			</a:t>
            </a:r>
            <a:r>
              <a:rPr kumimoji="1" lang="ja-JP" altLang="en-US" dirty="0"/>
              <a:t>　　</a:t>
            </a:r>
            <a:r>
              <a:rPr kumimoji="1" lang="en-US" altLang="ja-JP" dirty="0"/>
              <a:t>[Oxford </a:t>
            </a:r>
            <a:r>
              <a:rPr lang="en-US" altLang="ja-JP" dirty="0"/>
              <a:t>D</a:t>
            </a:r>
            <a:r>
              <a:rPr kumimoji="1" lang="en-US" altLang="ja-JP" dirty="0"/>
              <a:t>ictionary]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D5392A-21D3-4B99-9E74-9DB41DCF4ACC}"/>
              </a:ext>
            </a:extLst>
          </p:cNvPr>
          <p:cNvSpPr txBox="1"/>
          <p:nvPr/>
        </p:nvSpPr>
        <p:spPr>
          <a:xfrm>
            <a:off x="2656510" y="4259550"/>
            <a:ext cx="5379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危険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への曝露につながる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状況</a:t>
            </a: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2DCC8661-6C38-430A-BAC3-F0D9A1A3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44" y="386958"/>
            <a:ext cx="9815512" cy="552012"/>
          </a:xfrm>
        </p:spPr>
        <p:txBody>
          <a:bodyPr/>
          <a:lstStyle/>
          <a:p>
            <a:r>
              <a:rPr kumimoji="1" lang="ja-JP" altLang="en-US" dirty="0"/>
              <a:t>リスク　と　</a:t>
            </a:r>
            <a:r>
              <a:rPr kumimoji="1" lang="en-US" altLang="ja-JP" dirty="0"/>
              <a:t>risk</a:t>
            </a:r>
            <a:r>
              <a:rPr kumimoji="1" lang="ja-JP" altLang="en-US" dirty="0"/>
              <a:t>　の違い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606EAEB-082E-44E3-B369-A08B7B0529D1}"/>
              </a:ext>
            </a:extLst>
          </p:cNvPr>
          <p:cNvSpPr txBox="1"/>
          <p:nvPr/>
        </p:nvSpPr>
        <p:spPr>
          <a:xfrm>
            <a:off x="1032497" y="6396335"/>
            <a:ext cx="8222123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日本語の 「リスク」 は「危険」。「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Risk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」は「危険につながる状況」</a:t>
            </a:r>
          </a:p>
        </p:txBody>
      </p:sp>
    </p:spTree>
    <p:extLst>
      <p:ext uri="{BB962C8B-B14F-4D97-AF65-F5344CB8AC3E}">
        <p14:creationId xmlns:p14="http://schemas.microsoft.com/office/powerpoint/2010/main" val="34784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1CA295-1CE7-4A71-BEA4-E909D4F90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239" y="1226070"/>
            <a:ext cx="7898523" cy="5760272"/>
          </a:xfrm>
        </p:spPr>
        <p:txBody>
          <a:bodyPr/>
          <a:lstStyle/>
          <a:p>
            <a:r>
              <a:rPr lang="ja-JP" altLang="en-US" sz="4400" dirty="0"/>
              <a:t>リスク</a:t>
            </a:r>
            <a:endParaRPr lang="en-US" altLang="ja-JP" sz="4400" dirty="0"/>
          </a:p>
          <a:p>
            <a:r>
              <a:rPr lang="ja-JP" altLang="en-US" dirty="0"/>
              <a:t>　①</a:t>
            </a:r>
            <a:r>
              <a:rPr lang="ja-JP" altLang="en-US" dirty="0">
                <a:solidFill>
                  <a:srgbClr val="FF0000"/>
                </a:solidFill>
              </a:rPr>
              <a:t>危険</a:t>
            </a:r>
            <a:r>
              <a:rPr lang="ja-JP" altLang="en-US" dirty="0"/>
              <a:t>。「</a:t>
            </a:r>
            <a:r>
              <a:rPr lang="en-US" altLang="ja-JP" dirty="0"/>
              <a:t>―</a:t>
            </a:r>
            <a:r>
              <a:rPr lang="ja-JP" altLang="en-US" dirty="0"/>
              <a:t>を伴う」</a:t>
            </a:r>
          </a:p>
          <a:p>
            <a:r>
              <a:rPr lang="ja-JP" altLang="en-US" dirty="0"/>
              <a:t>　②保険者の担保責任。被保険物。</a:t>
            </a:r>
          </a:p>
          <a:p>
            <a:r>
              <a:rPr lang="ja-JP" altLang="en-US" dirty="0"/>
              <a:t>　　　　</a:t>
            </a:r>
            <a:r>
              <a:rPr lang="en-US" altLang="ja-JP" dirty="0"/>
              <a:t>				</a:t>
            </a:r>
            <a:r>
              <a:rPr lang="ja-JP" altLang="en-US" dirty="0"/>
              <a:t>　</a:t>
            </a:r>
            <a:r>
              <a:rPr lang="en-US" altLang="ja-JP" dirty="0"/>
              <a:t>[</a:t>
            </a:r>
            <a:r>
              <a:rPr lang="ja-JP" altLang="en-US" dirty="0"/>
              <a:t>広辞苑 第七版</a:t>
            </a:r>
            <a:r>
              <a:rPr lang="en-US" altLang="ja-JP" dirty="0"/>
              <a:t>]</a:t>
            </a:r>
          </a:p>
          <a:p>
            <a:endParaRPr kumimoji="1" lang="en-US" altLang="ja-JP" sz="2000" dirty="0"/>
          </a:p>
          <a:p>
            <a:r>
              <a:rPr lang="en-US" altLang="ja-JP" sz="4400" dirty="0"/>
              <a:t>Risk</a:t>
            </a:r>
          </a:p>
          <a:p>
            <a:r>
              <a:rPr lang="ja-JP" altLang="en-US" dirty="0"/>
              <a:t>　</a:t>
            </a:r>
            <a:r>
              <a:rPr lang="en-US" altLang="ja-JP" dirty="0"/>
              <a:t>A </a:t>
            </a:r>
            <a:r>
              <a:rPr lang="en-US" altLang="ja-JP" dirty="0">
                <a:solidFill>
                  <a:schemeClr val="tx2"/>
                </a:solidFill>
              </a:rPr>
              <a:t>situation</a:t>
            </a:r>
            <a:r>
              <a:rPr lang="en-US" altLang="ja-JP" dirty="0"/>
              <a:t> involving exposure to </a:t>
            </a:r>
            <a:r>
              <a:rPr lang="en-US" altLang="ja-JP" dirty="0">
                <a:solidFill>
                  <a:srgbClr val="FF0000"/>
                </a:solidFill>
              </a:rPr>
              <a:t>danger</a:t>
            </a:r>
            <a:r>
              <a:rPr lang="en-US" altLang="ja-JP" dirty="0"/>
              <a:t>.</a:t>
            </a:r>
          </a:p>
          <a:p>
            <a:r>
              <a:rPr kumimoji="1" lang="ja-JP" altLang="en-US" dirty="0"/>
              <a:t>　　　　</a:t>
            </a:r>
            <a:r>
              <a:rPr kumimoji="1" lang="en-US" altLang="ja-JP" dirty="0"/>
              <a:t>			</a:t>
            </a:r>
            <a:r>
              <a:rPr kumimoji="1" lang="ja-JP" altLang="en-US" dirty="0"/>
              <a:t>　　</a:t>
            </a:r>
            <a:r>
              <a:rPr kumimoji="1" lang="en-US" altLang="ja-JP" dirty="0"/>
              <a:t>[Oxford </a:t>
            </a:r>
            <a:r>
              <a:rPr lang="en-US" altLang="ja-JP" dirty="0"/>
              <a:t>D</a:t>
            </a:r>
            <a:r>
              <a:rPr kumimoji="1" lang="en-US" altLang="ja-JP" dirty="0"/>
              <a:t>ictionary]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D5392A-21D3-4B99-9E74-9DB41DCF4ACC}"/>
              </a:ext>
            </a:extLst>
          </p:cNvPr>
          <p:cNvSpPr txBox="1"/>
          <p:nvPr/>
        </p:nvSpPr>
        <p:spPr>
          <a:xfrm>
            <a:off x="2656510" y="4259550"/>
            <a:ext cx="5379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危険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への曝露につながる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状況</a:t>
            </a: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2DCC8661-6C38-430A-BAC3-F0D9A1A3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44" y="386958"/>
            <a:ext cx="9815512" cy="552012"/>
          </a:xfrm>
        </p:spPr>
        <p:txBody>
          <a:bodyPr/>
          <a:lstStyle/>
          <a:p>
            <a:r>
              <a:rPr kumimoji="1" lang="ja-JP" altLang="en-US" dirty="0"/>
              <a:t>リスク　と　</a:t>
            </a:r>
            <a:r>
              <a:rPr kumimoji="1" lang="en-US" altLang="ja-JP" dirty="0"/>
              <a:t>risk</a:t>
            </a:r>
            <a:r>
              <a:rPr kumimoji="1" lang="ja-JP" altLang="en-US" dirty="0"/>
              <a:t>　の違い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5C932E0-B87F-4D36-BB03-5966CD8C4C6A}"/>
              </a:ext>
            </a:extLst>
          </p:cNvPr>
          <p:cNvSpPr txBox="1"/>
          <p:nvPr/>
        </p:nvSpPr>
        <p:spPr>
          <a:xfrm>
            <a:off x="6455787" y="1164884"/>
            <a:ext cx="3161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1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ゼロリスク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222CFA-3995-47E6-A592-3650452F679F}"/>
              </a:ext>
            </a:extLst>
          </p:cNvPr>
          <p:cNvSpPr txBox="1"/>
          <p:nvPr/>
        </p:nvSpPr>
        <p:spPr>
          <a:xfrm>
            <a:off x="399321" y="5458504"/>
            <a:ext cx="4514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Risk Reduction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1BACDE9-4DAE-4DE7-B6DF-CF97F58A7339}"/>
              </a:ext>
            </a:extLst>
          </p:cNvPr>
          <p:cNvSpPr txBox="1"/>
          <p:nvPr/>
        </p:nvSpPr>
        <p:spPr>
          <a:xfrm>
            <a:off x="154859" y="6396335"/>
            <a:ext cx="9977411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「ゼロリスク」は「危険なし」を目指しますが、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Risk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は減らすことしかできません</a:t>
            </a:r>
          </a:p>
        </p:txBody>
      </p:sp>
    </p:spTree>
    <p:extLst>
      <p:ext uri="{BB962C8B-B14F-4D97-AF65-F5344CB8AC3E}">
        <p14:creationId xmlns:p14="http://schemas.microsoft.com/office/powerpoint/2010/main" val="290678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00">
        <p:fade/>
      </p:transition>
    </mc:Choice>
    <mc:Fallback xmlns="">
      <p:transition spd="med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592298"/>
            <a:ext cx="10287000" cy="367340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ja-JP" altLang="en-US" sz="80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日本で繰り返される</a:t>
            </a:r>
            <a:br>
              <a:rPr lang="en-US" altLang="ja-JP" sz="54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</a:br>
            <a:br>
              <a:rPr lang="en-US" altLang="ja-JP" sz="54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</a:br>
            <a:r>
              <a:rPr lang="ja-JP" altLang="en-US" sz="80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感染者排除の啓発</a:t>
            </a:r>
            <a:endParaRPr lang="ja-JP" altLang="ja-JP" sz="28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B7BD09-F58D-41A3-B2EA-1FE77CB62941}"/>
              </a:ext>
            </a:extLst>
          </p:cNvPr>
          <p:cNvSpPr txBox="1"/>
          <p:nvPr/>
        </p:nvSpPr>
        <p:spPr>
          <a:xfrm>
            <a:off x="889034" y="6396335"/>
            <a:ext cx="8509060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感染している人への偏見差別は今に始まったことではありません</a:t>
            </a:r>
          </a:p>
        </p:txBody>
      </p:sp>
    </p:spTree>
    <p:extLst>
      <p:ext uri="{BB962C8B-B14F-4D97-AF65-F5344CB8AC3E}">
        <p14:creationId xmlns:p14="http://schemas.microsoft.com/office/powerpoint/2010/main" val="28494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D9A981-52F7-4220-88FB-47588C82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ヘイトスピーチ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6F02DE-4CCB-4943-AC75-D9F48A560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165" y="1693978"/>
            <a:ext cx="9491296" cy="1227625"/>
          </a:xfrm>
        </p:spPr>
        <p:txBody>
          <a:bodyPr/>
          <a:lstStyle/>
          <a:p>
            <a:pPr marL="0" indent="0"/>
            <a:r>
              <a:rPr kumimoji="1" lang="ja-JP" altLang="en-US" sz="3600" dirty="0"/>
              <a:t>特定の民族や国籍の人々を、合理的な理由なく、一律に排除・排斥することをあおり立てるもの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72DCA7D-AEB2-4277-95FC-C493E42B5C4B}"/>
              </a:ext>
            </a:extLst>
          </p:cNvPr>
          <p:cNvSpPr txBox="1">
            <a:spLocks/>
          </p:cNvSpPr>
          <p:nvPr/>
        </p:nvSpPr>
        <p:spPr bwMode="auto">
          <a:xfrm>
            <a:off x="406165" y="1693978"/>
            <a:ext cx="9491296" cy="12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2" charset="2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defRPr kumimoji="1" sz="3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特定の民族や国籍の人々</a:t>
            </a: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を、</a:t>
            </a: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合理的</a:t>
            </a: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な理由なく、一律に排除・排斥することを</a:t>
            </a: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あおり立てる</a:t>
            </a: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もの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95F016F-9F66-4CB5-88B3-E6EBE4BA3A3D}"/>
              </a:ext>
            </a:extLst>
          </p:cNvPr>
          <p:cNvSpPr txBox="1"/>
          <p:nvPr/>
        </p:nvSpPr>
        <p:spPr>
          <a:xfrm>
            <a:off x="7450016" y="6611779"/>
            <a:ext cx="29337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  <a:hlinkClick r:id="rId2"/>
              </a:rPr>
              <a:t>http://www.moj.go.jp/JINKEN/jinken04_00108.html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026" name="Picture 2" descr="法務省">
            <a:extLst>
              <a:ext uri="{FF2B5EF4-FFF2-40B4-BE49-F238E27FC236}">
                <a16:creationId xmlns:a16="http://schemas.microsoft.com/office/drawing/2014/main" id="{2AD7CB0D-E58E-4CBD-9930-75E35DF1B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53318"/>
            <a:ext cx="1873295" cy="6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8A9ADB4-DCF0-4573-8E81-1CD3AC751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7891" y="5552306"/>
            <a:ext cx="55721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4B9F58-4D46-4B38-A22E-617CDF2D3290}"/>
              </a:ext>
            </a:extLst>
          </p:cNvPr>
          <p:cNvSpPr txBox="1"/>
          <p:nvPr/>
        </p:nvSpPr>
        <p:spPr>
          <a:xfrm>
            <a:off x="844062" y="4353261"/>
            <a:ext cx="85988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合理的　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①道理や理屈にかなっているさま。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②物事の進め方に無駄がなく能率的であるさま。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広辞苑 第七版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4C9359C-150E-4F5B-9E77-ED7954433ED8}"/>
              </a:ext>
            </a:extLst>
          </p:cNvPr>
          <p:cNvSpPr txBox="1"/>
          <p:nvPr/>
        </p:nvSpPr>
        <p:spPr>
          <a:xfrm>
            <a:off x="1536583" y="1119270"/>
            <a:ext cx="7213834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法務省のホームページには次のように書かれています</a:t>
            </a:r>
          </a:p>
        </p:txBody>
      </p:sp>
    </p:spTree>
    <p:extLst>
      <p:ext uri="{BB962C8B-B14F-4D97-AF65-F5344CB8AC3E}">
        <p14:creationId xmlns:p14="http://schemas.microsoft.com/office/powerpoint/2010/main" val="17838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000">
        <p:fade/>
      </p:transition>
    </mc:Choice>
    <mc:Fallback xmlns="">
      <p:transition spd="med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88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8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961538-F1B8-4240-81D5-51FA1F42F1BD}"/>
              </a:ext>
            </a:extLst>
          </p:cNvPr>
          <p:cNvSpPr txBox="1"/>
          <p:nvPr/>
        </p:nvSpPr>
        <p:spPr>
          <a:xfrm>
            <a:off x="472994" y="0"/>
            <a:ext cx="9341019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感染予防の２つの方法</a:t>
            </a:r>
            <a:endParaRPr kumimoji="1" lang="en-US" altLang="ja-JP" sz="66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/>
              </a:rPr>
              <a:t>HIV/AIDS</a:t>
            </a:r>
            <a:r>
              <a:rPr kumimoji="1" lang="ja-JP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の場合</a:t>
            </a:r>
            <a:endParaRPr kumimoji="1" lang="en-US" altLang="ja-JP" sz="3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男性同性間性的接触、ハッテン場、新宿２丁目</a:t>
            </a:r>
            <a:endParaRPr kumimoji="1" lang="en-US" altLang="ja-JP" sz="3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風俗産業、不特定多数との性交渉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偏見、差別、誹謗中傷、誤解</a:t>
            </a:r>
            <a:r>
              <a:rPr kumimoji="1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に基づく</a:t>
            </a:r>
            <a:endParaRPr kumimoji="1" lang="en-US" altLang="ja-JP" sz="16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「感染機会」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の除去</a:t>
            </a:r>
            <a:r>
              <a:rPr kumimoji="1" lang="en-US" altLang="ja-JP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､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排除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ノーセックス、コンドーム、</a:t>
            </a:r>
            <a:r>
              <a:rPr kumimoji="1" lang="en-US" altLang="ja-JP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Times New Roman"/>
              </a:rPr>
              <a:t>U</a:t>
            </a:r>
            <a:r>
              <a:rPr kumimoji="1" lang="en-US" altLang="ja-JP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Times New Roman"/>
              </a:rPr>
              <a:t>ndetectable</a:t>
            </a:r>
            <a:r>
              <a:rPr kumimoji="1" lang="en-US" altLang="ja-JP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Times New Roman"/>
              </a:rPr>
              <a:t>=U</a:t>
            </a:r>
            <a:r>
              <a:rPr kumimoji="1" lang="en-US" altLang="ja-JP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Times New Roman"/>
              </a:rPr>
              <a:t>ntransmittable</a:t>
            </a:r>
            <a:endParaRPr kumimoji="1" lang="ja-JP" altLang="en-US" sz="3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創英角ﾎﾟｯﾌﾟ体" panose="040B0A09000000000000" pitchFamily="49" charset="-128"/>
              <a:ea typeface="HG創英角ﾎﾟｯﾌﾟ体" panose="040B0A09000000000000" pitchFamily="49" charset="-128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科学的見地</a:t>
            </a:r>
            <a:r>
              <a:rPr kumimoji="1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からの</a:t>
            </a:r>
            <a:endParaRPr kumimoji="1" lang="en-US" altLang="ja-JP" sz="16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「感染経路」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の遮断</a:t>
            </a:r>
            <a:r>
              <a:rPr kumimoji="1" lang="en-US" altLang="ja-JP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､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回避</a:t>
            </a:r>
            <a:endParaRPr kumimoji="1" lang="en-US" altLang="ja-JP" sz="54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1D4CD0-CF05-4363-A14F-88B393C91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99954">
            <a:off x="8479851" y="2863599"/>
            <a:ext cx="1437815" cy="79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BD40831-B414-44A6-85FF-A329E1CC41E5}"/>
              </a:ext>
            </a:extLst>
          </p:cNvPr>
          <p:cNvCxnSpPr>
            <a:cxnSpLocks/>
          </p:cNvCxnSpPr>
          <p:nvPr/>
        </p:nvCxnSpPr>
        <p:spPr bwMode="auto">
          <a:xfrm>
            <a:off x="3895698" y="1598995"/>
            <a:ext cx="2160000" cy="2160000"/>
          </a:xfrm>
          <a:prstGeom prst="line">
            <a:avLst/>
          </a:prstGeom>
          <a:solidFill>
            <a:schemeClr val="accent1"/>
          </a:solidFill>
          <a:ln w="142875" cap="flat" cmpd="sng" algn="ctr">
            <a:solidFill>
              <a:schemeClr val="bg2">
                <a:lumMod val="50000"/>
                <a:lumOff val="50000"/>
                <a:alpha val="5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56D69D1-4C40-412F-9D95-8AC67AA40A8D}"/>
              </a:ext>
            </a:extLst>
          </p:cNvPr>
          <p:cNvCxnSpPr>
            <a:cxnSpLocks/>
          </p:cNvCxnSpPr>
          <p:nvPr/>
        </p:nvCxnSpPr>
        <p:spPr bwMode="auto">
          <a:xfrm flipH="1">
            <a:off x="3895698" y="1598995"/>
            <a:ext cx="2160000" cy="2160000"/>
          </a:xfrm>
          <a:prstGeom prst="line">
            <a:avLst/>
          </a:prstGeom>
          <a:solidFill>
            <a:schemeClr val="accent1"/>
          </a:solidFill>
          <a:ln w="142875" cap="flat" cmpd="sng" algn="ctr">
            <a:solidFill>
              <a:schemeClr val="bg2">
                <a:lumMod val="50000"/>
                <a:lumOff val="50000"/>
                <a:alpha val="5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0DE76E4-B424-4268-A2EC-B6DBE785F831}"/>
              </a:ext>
            </a:extLst>
          </p:cNvPr>
          <p:cNvSpPr txBox="1"/>
          <p:nvPr/>
        </p:nvSpPr>
        <p:spPr>
          <a:xfrm>
            <a:off x="2689999" y="6396335"/>
            <a:ext cx="4907113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HIV/AIDS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苦い歴史に学びましょう</a:t>
            </a:r>
          </a:p>
        </p:txBody>
      </p:sp>
    </p:spTree>
    <p:extLst>
      <p:ext uri="{BB962C8B-B14F-4D97-AF65-F5344CB8AC3E}">
        <p14:creationId xmlns:p14="http://schemas.microsoft.com/office/powerpoint/2010/main" val="394615436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D9A981-52F7-4220-88FB-47588C82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ヘイトスピーチ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6F02DE-4CCB-4943-AC75-D9F48A560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681" y="1585913"/>
            <a:ext cx="8695592" cy="1227625"/>
          </a:xfrm>
        </p:spPr>
        <p:txBody>
          <a:bodyPr/>
          <a:lstStyle/>
          <a:p>
            <a:pPr marL="0" indent="0"/>
            <a:r>
              <a:rPr kumimoji="1" lang="ja-JP" altLang="en-US" dirty="0">
                <a:solidFill>
                  <a:srgbClr val="FFCCFF"/>
                </a:solidFill>
              </a:rPr>
              <a:t>特定の民族や国籍の人々</a:t>
            </a:r>
            <a:r>
              <a:rPr kumimoji="1" lang="ja-JP" altLang="en-US" dirty="0"/>
              <a:t>を、</a:t>
            </a:r>
            <a:r>
              <a:rPr kumimoji="1" lang="ja-JP" altLang="en-US" dirty="0">
                <a:solidFill>
                  <a:schemeClr val="tx2"/>
                </a:solidFill>
              </a:rPr>
              <a:t>合理的</a:t>
            </a:r>
            <a:r>
              <a:rPr kumimoji="1" lang="ja-JP" altLang="en-US" dirty="0"/>
              <a:t>な理由なく、一律に排除・排斥することを</a:t>
            </a:r>
            <a:r>
              <a:rPr kumimoji="1" lang="ja-JP" altLang="en-US" dirty="0">
                <a:solidFill>
                  <a:srgbClr val="FFCCFF"/>
                </a:solidFill>
              </a:rPr>
              <a:t>あおり立てるもの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16ABF343-A5BB-43A7-A532-A89DB3ADEC26}"/>
              </a:ext>
            </a:extLst>
          </p:cNvPr>
          <p:cNvSpPr txBox="1">
            <a:spLocks/>
          </p:cNvSpPr>
          <p:nvPr/>
        </p:nvSpPr>
        <p:spPr bwMode="auto">
          <a:xfrm>
            <a:off x="323682" y="2969587"/>
            <a:ext cx="9706144" cy="12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2" charset="2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defRPr kumimoji="1" sz="3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特定の地域や性的指向の人々</a:t>
            </a: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を、</a:t>
            </a: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合理的</a:t>
            </a: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な理由なく、一律に排除・排斥することを</a:t>
            </a: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あおり立てるもの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711793-F979-449C-A323-CCFC4BE87541}"/>
              </a:ext>
            </a:extLst>
          </p:cNvPr>
          <p:cNvSpPr txBox="1"/>
          <p:nvPr/>
        </p:nvSpPr>
        <p:spPr>
          <a:xfrm>
            <a:off x="7450016" y="6611779"/>
            <a:ext cx="29337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  <a:hlinkClick r:id="rId2"/>
              </a:rPr>
              <a:t>http://www.moj.go.jp/JINKEN/jinken04_00108.html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8" name="Picture 2" descr="法務省">
            <a:extLst>
              <a:ext uri="{FF2B5EF4-FFF2-40B4-BE49-F238E27FC236}">
                <a16:creationId xmlns:a16="http://schemas.microsoft.com/office/drawing/2014/main" id="{A0310B92-CFFE-411E-9525-659BC0A6F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53318"/>
            <a:ext cx="1873295" cy="6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18B4B159-D401-4231-98AF-E158895A6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7891" y="5552306"/>
            <a:ext cx="55721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86A8F1-5516-4CAD-A64B-AA85433A4858}"/>
              </a:ext>
            </a:extLst>
          </p:cNvPr>
          <p:cNvSpPr txBox="1"/>
          <p:nvPr/>
        </p:nvSpPr>
        <p:spPr>
          <a:xfrm>
            <a:off x="844062" y="4353261"/>
            <a:ext cx="85988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合理的　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①道理や理屈にかなっているさま。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②物事の進め方に無駄がなく能率的であるさま。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広辞苑 第七版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8747A12-7D83-46F9-8170-20CC3AC1C350}"/>
              </a:ext>
            </a:extLst>
          </p:cNvPr>
          <p:cNvSpPr txBox="1"/>
          <p:nvPr/>
        </p:nvSpPr>
        <p:spPr>
          <a:xfrm>
            <a:off x="2557539" y="4146806"/>
            <a:ext cx="7430239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HIV/AIDS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では当事者の方の声を活かした対策に！！！</a:t>
            </a:r>
          </a:p>
        </p:txBody>
      </p:sp>
    </p:spTree>
    <p:extLst>
      <p:ext uri="{BB962C8B-B14F-4D97-AF65-F5344CB8AC3E}">
        <p14:creationId xmlns:p14="http://schemas.microsoft.com/office/powerpoint/2010/main" val="23221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000">
        <p:fade/>
      </p:transition>
    </mc:Choice>
    <mc:Fallback>
      <p:transition spd="med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12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4EA87309-3E44-47E3-BB9F-5A9D1EF530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231" y="-8209"/>
            <a:ext cx="11190514" cy="68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5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1">
                <a:lumMod val="50000"/>
              </a:schemeClr>
            </a:gs>
            <a:gs pos="100000">
              <a:schemeClr val="tx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 rot="10800000" flipV="1">
            <a:off x="242094" y="2622497"/>
            <a:ext cx="9802812" cy="161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HG創英角ﾎﾟｯﾌﾟ体" pitchFamily="49" charset="-128"/>
                <a:cs typeface="+mn-cs"/>
              </a:rPr>
              <a:t>昔の岩室は？</a:t>
            </a:r>
          </a:p>
        </p:txBody>
      </p:sp>
    </p:spTree>
    <p:extLst>
      <p:ext uri="{BB962C8B-B14F-4D97-AF65-F5344CB8AC3E}">
        <p14:creationId xmlns:p14="http://schemas.microsoft.com/office/powerpoint/2010/main" val="251627890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 advTm="40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961538-F1B8-4240-81D5-51FA1F42F1BD}"/>
              </a:ext>
            </a:extLst>
          </p:cNvPr>
          <p:cNvSpPr txBox="1"/>
          <p:nvPr/>
        </p:nvSpPr>
        <p:spPr>
          <a:xfrm>
            <a:off x="703826" y="0"/>
            <a:ext cx="8879354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感染予防の２つの方法</a:t>
            </a:r>
            <a:endParaRPr kumimoji="1" lang="en-US" altLang="ja-JP" sz="66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/>
              </a:rPr>
              <a:t>新型コロナウイルス</a:t>
            </a:r>
            <a:r>
              <a:rPr kumimoji="1" lang="ja-JP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の場合</a:t>
            </a:r>
            <a:endParaRPr kumimoji="1" lang="en-US" altLang="ja-JP" sz="3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夜の街、ホストクラブ、接待を伴う飲食店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３密、カラオケ、</a:t>
            </a:r>
            <a:r>
              <a:rPr kumimoji="1" lang="ja-JP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Times New Roman"/>
              </a:rPr>
              <a:t>ライ</a:t>
            </a:r>
            <a:r>
              <a:rPr kumimoji="1" lang="ja-JP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ブハウス、喫煙所、</a:t>
            </a:r>
            <a:r>
              <a:rPr kumimoji="1" lang="en-US" altLang="ja-JP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Times New Roman"/>
              </a:rPr>
              <a:t>GO</a:t>
            </a:r>
            <a:r>
              <a:rPr kumimoji="1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Times New Roman"/>
              </a:rPr>
              <a:t> </a:t>
            </a:r>
            <a:r>
              <a:rPr kumimoji="1" lang="en-US" altLang="ja-JP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Times New Roman"/>
              </a:rPr>
              <a:t>TO</a:t>
            </a:r>
            <a:endParaRPr kumimoji="1" lang="ja-JP" altLang="en-US" sz="3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創英角ﾎﾟｯﾌﾟ体" panose="040B0A09000000000000" pitchFamily="49" charset="-128"/>
              <a:ea typeface="HG創英角ﾎﾟｯﾌﾟ体" panose="040B0A09000000000000" pitchFamily="49" charset="-128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偏見、差別、誹謗中傷、誤解</a:t>
            </a:r>
            <a:r>
              <a:rPr kumimoji="1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に基づく</a:t>
            </a:r>
            <a:endParaRPr kumimoji="1" lang="en-US" altLang="ja-JP" sz="16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「感染機会」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の除去</a:t>
            </a:r>
            <a:r>
              <a:rPr kumimoji="1" lang="en-US" altLang="ja-JP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､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排除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01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排気に向けた空気の流れの創出、不織布マスク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口、鼻、目に物を入れる直前の手指衛生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科学的見地</a:t>
            </a:r>
            <a:r>
              <a:rPr kumimoji="1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からの</a:t>
            </a:r>
            <a:endParaRPr kumimoji="1" lang="en-US" altLang="ja-JP" sz="16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「感染経路」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の遮断</a:t>
            </a:r>
            <a:r>
              <a:rPr kumimoji="1" lang="en-US" altLang="ja-JP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､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回避</a:t>
            </a:r>
            <a:endParaRPr kumimoji="1" lang="en-US" altLang="ja-JP" sz="1200" b="0" i="0" u="none" strike="noStrike" kern="100" cap="none" spc="0" normalizeH="0" baseline="0" noProof="0" dirty="0">
              <a:ln>
                <a:noFill/>
              </a:ln>
              <a:solidFill>
                <a:srgbClr val="01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1D4CD0-CF05-4363-A14F-88B393C91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99954">
            <a:off x="8399810" y="3189225"/>
            <a:ext cx="1437815" cy="79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71E5964-7C42-4DA7-A832-80302FB42107}"/>
              </a:ext>
            </a:extLst>
          </p:cNvPr>
          <p:cNvCxnSpPr>
            <a:cxnSpLocks/>
          </p:cNvCxnSpPr>
          <p:nvPr/>
        </p:nvCxnSpPr>
        <p:spPr bwMode="auto">
          <a:xfrm>
            <a:off x="3807774" y="1449386"/>
            <a:ext cx="2160000" cy="2160000"/>
          </a:xfrm>
          <a:prstGeom prst="line">
            <a:avLst/>
          </a:prstGeom>
          <a:solidFill>
            <a:schemeClr val="accent1"/>
          </a:solidFill>
          <a:ln w="142875" cap="flat" cmpd="sng" algn="ctr">
            <a:solidFill>
              <a:schemeClr val="bg2">
                <a:lumMod val="50000"/>
                <a:lumOff val="50000"/>
                <a:alpha val="5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F1DB4C5E-E2F9-493F-8354-40AD732AA53E}"/>
              </a:ext>
            </a:extLst>
          </p:cNvPr>
          <p:cNvCxnSpPr>
            <a:cxnSpLocks/>
          </p:cNvCxnSpPr>
          <p:nvPr/>
        </p:nvCxnSpPr>
        <p:spPr bwMode="auto">
          <a:xfrm flipH="1">
            <a:off x="3807774" y="1449386"/>
            <a:ext cx="2160000" cy="2160000"/>
          </a:xfrm>
          <a:prstGeom prst="line">
            <a:avLst/>
          </a:prstGeom>
          <a:solidFill>
            <a:schemeClr val="accent1"/>
          </a:solidFill>
          <a:ln w="142875" cap="flat" cmpd="sng" algn="ctr">
            <a:solidFill>
              <a:schemeClr val="bg2">
                <a:lumMod val="50000"/>
                <a:lumOff val="50000"/>
                <a:alpha val="5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807AF4-EBD9-48E9-847C-858E7AE795DA}"/>
              </a:ext>
            </a:extLst>
          </p:cNvPr>
          <p:cNvSpPr txBox="1"/>
          <p:nvPr/>
        </p:nvSpPr>
        <p:spPr>
          <a:xfrm>
            <a:off x="1168758" y="6396335"/>
            <a:ext cx="7949612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新型コロナウイルス対策でも同じことが繰り返されています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81528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D9A981-52F7-4220-88FB-47588C82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ヘイトスピーチ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6F02DE-4CCB-4943-AC75-D9F48A560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681" y="1585913"/>
            <a:ext cx="8695592" cy="1227625"/>
          </a:xfrm>
        </p:spPr>
        <p:txBody>
          <a:bodyPr/>
          <a:lstStyle/>
          <a:p>
            <a:pPr marL="0" indent="0"/>
            <a:r>
              <a:rPr kumimoji="1" lang="ja-JP" altLang="en-US" dirty="0">
                <a:solidFill>
                  <a:srgbClr val="FFCCFF"/>
                </a:solidFill>
              </a:rPr>
              <a:t>特定の民族や国籍の人々</a:t>
            </a:r>
            <a:r>
              <a:rPr kumimoji="1" lang="ja-JP" altLang="en-US" dirty="0"/>
              <a:t>を、</a:t>
            </a:r>
            <a:r>
              <a:rPr kumimoji="1" lang="ja-JP" altLang="en-US" dirty="0">
                <a:solidFill>
                  <a:schemeClr val="tx2"/>
                </a:solidFill>
              </a:rPr>
              <a:t>合理的</a:t>
            </a:r>
            <a:r>
              <a:rPr kumimoji="1" lang="ja-JP" altLang="en-US" dirty="0"/>
              <a:t>な理由なく、一律に排除・排斥することを</a:t>
            </a:r>
            <a:r>
              <a:rPr kumimoji="1" lang="ja-JP" altLang="en-US" dirty="0">
                <a:solidFill>
                  <a:srgbClr val="FFCCFF"/>
                </a:solidFill>
              </a:rPr>
              <a:t>あおり立てるもの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16ABF343-A5BB-43A7-A532-A89DB3ADEC26}"/>
              </a:ext>
            </a:extLst>
          </p:cNvPr>
          <p:cNvSpPr txBox="1">
            <a:spLocks/>
          </p:cNvSpPr>
          <p:nvPr/>
        </p:nvSpPr>
        <p:spPr bwMode="auto">
          <a:xfrm>
            <a:off x="323681" y="2969587"/>
            <a:ext cx="9963319" cy="12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2" charset="2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defRPr kumimoji="1" sz="3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特定の地域や時間帯、職業の人々</a:t>
            </a: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を、</a:t>
            </a: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合理的</a:t>
            </a: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な理由なく、一律に排除・排斥することを</a:t>
            </a: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あおり立てるもの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711793-F979-449C-A323-CCFC4BE87541}"/>
              </a:ext>
            </a:extLst>
          </p:cNvPr>
          <p:cNvSpPr txBox="1"/>
          <p:nvPr/>
        </p:nvSpPr>
        <p:spPr>
          <a:xfrm>
            <a:off x="7450016" y="6611779"/>
            <a:ext cx="29337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  <a:hlinkClick r:id="rId2"/>
              </a:rPr>
              <a:t>http://www.moj.go.jp/JINKEN/jinken04_00108.html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8" name="Picture 2" descr="法務省">
            <a:extLst>
              <a:ext uri="{FF2B5EF4-FFF2-40B4-BE49-F238E27FC236}">
                <a16:creationId xmlns:a16="http://schemas.microsoft.com/office/drawing/2014/main" id="{A0310B92-CFFE-411E-9525-659BC0A6F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53318"/>
            <a:ext cx="1873295" cy="6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18B4B159-D401-4231-98AF-E158895A6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7891" y="5552306"/>
            <a:ext cx="55721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86A8F1-5516-4CAD-A64B-AA85433A4858}"/>
              </a:ext>
            </a:extLst>
          </p:cNvPr>
          <p:cNvSpPr txBox="1"/>
          <p:nvPr/>
        </p:nvSpPr>
        <p:spPr>
          <a:xfrm>
            <a:off x="844062" y="4353261"/>
            <a:ext cx="85988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合理的　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①道理や理屈にかなっているさま。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②物事の進め方に無駄がなく能率的であるさま。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広辞苑 第七版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DED7FA-2FB4-423D-8C3E-D1BDDCE149BE}"/>
              </a:ext>
            </a:extLst>
          </p:cNvPr>
          <p:cNvSpPr txBox="1"/>
          <p:nvPr/>
        </p:nvSpPr>
        <p:spPr>
          <a:xfrm>
            <a:off x="2430105" y="4146806"/>
            <a:ext cx="7685117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新型コロナ対策も感染した人たちの実態に即した対策を！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03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000">
        <p:fade/>
      </p:transition>
    </mc:Choice>
    <mc:Fallback>
      <p:transition spd="med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33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39160"/>
            <a:ext cx="10287000" cy="367340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ja-JP" altLang="en-US" sz="7200" kern="100" dirty="0">
                <a:solidFill>
                  <a:srgbClr val="FD0E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差別や偏見は</a:t>
            </a:r>
            <a:br>
              <a:rPr lang="en-US" altLang="ja-JP" sz="4800" kern="100" dirty="0">
                <a:solidFill>
                  <a:srgbClr val="FD0E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</a:br>
            <a:br>
              <a:rPr lang="en-US" altLang="ja-JP" sz="4800" kern="100" dirty="0">
                <a:solidFill>
                  <a:srgbClr val="FD0E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</a:br>
            <a:r>
              <a:rPr lang="ja-JP" altLang="en-US" sz="4800" kern="100" dirty="0">
                <a:solidFill>
                  <a:srgbClr val="FD0E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一見、道理や理屈にかなっている</a:t>
            </a:r>
            <a:br>
              <a:rPr lang="en-US" altLang="ja-JP" sz="4800" kern="100" dirty="0">
                <a:solidFill>
                  <a:srgbClr val="FD0E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</a:br>
            <a:r>
              <a:rPr lang="ja-JP" altLang="en-US" sz="4800" kern="100" dirty="0">
                <a:solidFill>
                  <a:srgbClr val="FD0E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と思うところから生まれます</a:t>
            </a:r>
            <a:endParaRPr lang="ja-JP" altLang="ja-JP" sz="1600" kern="1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A3ECB2-2C69-417A-85AF-C22FEE0CDA0B}"/>
              </a:ext>
            </a:extLst>
          </p:cNvPr>
          <p:cNvSpPr txBox="1"/>
          <p:nvPr/>
        </p:nvSpPr>
        <p:spPr>
          <a:xfrm>
            <a:off x="1010067" y="6396335"/>
            <a:ext cx="8267007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歴史に学べない人たちが、偏見や差別を繰り返し続けています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00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000">
        <p:fade/>
      </p:transition>
    </mc:Choice>
    <mc:Fallback xmlns="">
      <p:transition spd="med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Text Box 2"/>
          <p:cNvSpPr txBox="1">
            <a:spLocks noChangeArrowheads="1"/>
          </p:cNvSpPr>
          <p:nvPr/>
        </p:nvSpPr>
        <p:spPr bwMode="auto">
          <a:xfrm rot="10800000" flipV="1">
            <a:off x="0" y="374628"/>
            <a:ext cx="10287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ＨＩＶ</a:t>
            </a: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/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エイズ予防は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ノーセックスかコンドーム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と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B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+mn-cs"/>
              </a:rPr>
              <a:t>正解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を押し付ける医者　　　？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3" name="Picture 3" descr="ホンジャマカ">
            <a:extLst>
              <a:ext uri="{FF2B5EF4-FFF2-40B4-BE49-F238E27FC236}">
                <a16:creationId xmlns:a16="http://schemas.microsoft.com/office/drawing/2014/main" id="{4972A75D-02D2-4445-9A6B-6D622AE3F0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8661" y="3847824"/>
            <a:ext cx="1182847" cy="1342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5833F10-F2F2-4339-A9F4-A289C84B1578}"/>
              </a:ext>
            </a:extLst>
          </p:cNvPr>
          <p:cNvSpPr txBox="1"/>
          <p:nvPr/>
        </p:nvSpPr>
        <p:spPr>
          <a:xfrm>
            <a:off x="492227" y="5655411"/>
            <a:ext cx="9302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この言葉で、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B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+mn-cs"/>
              </a:rPr>
              <a:t>正解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で傷つく人は誰？</a:t>
            </a:r>
          </a:p>
        </p:txBody>
      </p:sp>
    </p:spTree>
    <p:extLst>
      <p:ext uri="{BB962C8B-B14F-4D97-AF65-F5344CB8AC3E}">
        <p14:creationId xmlns:p14="http://schemas.microsoft.com/office/powerpoint/2010/main" val="1292733272"/>
      </p:ext>
    </p:extLst>
  </p:cSld>
  <p:clrMapOvr>
    <a:masterClrMapping/>
  </p:clrMapOvr>
  <p:transition spd="med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Text Box 2"/>
          <p:cNvSpPr txBox="1">
            <a:spLocks noChangeArrowheads="1"/>
          </p:cNvSpPr>
          <p:nvPr/>
        </p:nvSpPr>
        <p:spPr bwMode="auto">
          <a:xfrm rot="10800000" flipV="1">
            <a:off x="0" y="374628"/>
            <a:ext cx="10287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ＨＩＶ</a:t>
            </a: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/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エイズ予防は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ノーセックス か コンドーム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と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B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+mn-cs"/>
              </a:rPr>
              <a:t>正解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を押し付ける医者　　　？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3" name="Picture 3" descr="ホンジャマカ">
            <a:extLst>
              <a:ext uri="{FF2B5EF4-FFF2-40B4-BE49-F238E27FC236}">
                <a16:creationId xmlns:a16="http://schemas.microsoft.com/office/drawing/2014/main" id="{4972A75D-02D2-4445-9A6B-6D622AE3F0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8661" y="3847824"/>
            <a:ext cx="1182847" cy="1342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C535ADDF-6FD5-494B-A84D-8FEE3FC9B00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0" y="375150"/>
            <a:ext cx="10287000" cy="538609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新型コロナウイルス予防は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時短営業・酒禁止・</a:t>
            </a: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3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密回避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と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B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+mn-cs"/>
              </a:rPr>
              <a:t>正解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を押し付ける社会？？？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4B4531-840E-499C-82BB-2D6472B366C4}"/>
              </a:ext>
            </a:extLst>
          </p:cNvPr>
          <p:cNvSpPr txBox="1"/>
          <p:nvPr/>
        </p:nvSpPr>
        <p:spPr>
          <a:xfrm>
            <a:off x="492227" y="5655411"/>
            <a:ext cx="9302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この言葉で、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B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+mn-cs"/>
              </a:rPr>
              <a:t>正解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で傷つく人は誰？</a:t>
            </a:r>
          </a:p>
        </p:txBody>
      </p:sp>
    </p:spTree>
    <p:extLst>
      <p:ext uri="{BB962C8B-B14F-4D97-AF65-F5344CB8AC3E}">
        <p14:creationId xmlns:p14="http://schemas.microsoft.com/office/powerpoint/2010/main" val="369443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1">
                <a:lumMod val="50000"/>
              </a:schemeClr>
            </a:gs>
            <a:gs pos="100000">
              <a:schemeClr val="tx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 rot="10800000" flipV="1">
            <a:off x="0" y="2812581"/>
            <a:ext cx="10287000" cy="123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HG創英角ﾎﾟｯﾌﾟ体" pitchFamily="49" charset="-128"/>
                <a:cs typeface="+mn-cs"/>
              </a:rPr>
              <a:t>正解依存症にご注意を！</a:t>
            </a:r>
          </a:p>
        </p:txBody>
      </p:sp>
    </p:spTree>
    <p:extLst>
      <p:ext uri="{BB962C8B-B14F-4D97-AF65-F5344CB8AC3E}">
        <p14:creationId xmlns:p14="http://schemas.microsoft.com/office/powerpoint/2010/main" val="208678375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877620-AE2F-4FD3-82A7-52D872EF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884604"/>
          </a:xfrm>
        </p:spPr>
        <p:txBody>
          <a:bodyPr/>
          <a:lstStyle/>
          <a:p>
            <a:r>
              <a:rPr kumimoji="1" lang="ja-JP" altLang="en-US" dirty="0"/>
              <a:t>「正解依存症」とは？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375EBD-4451-459D-B41D-84B0AB24A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75" y="981652"/>
            <a:ext cx="9823450" cy="4894695"/>
          </a:xfrm>
        </p:spPr>
        <p:txBody>
          <a:bodyPr/>
          <a:lstStyle/>
          <a:p>
            <a:pPr marL="0" indent="0" algn="ctr">
              <a:lnSpc>
                <a:spcPct val="200000"/>
              </a:lnSpc>
            </a:pPr>
            <a:r>
              <a:rPr lang="ja-JP" altLang="en-US" dirty="0"/>
              <a:t>自分なりの「正解」を見つけると、</a:t>
            </a:r>
            <a:endParaRPr lang="en-US" altLang="ja-JP" dirty="0"/>
          </a:p>
          <a:p>
            <a:pPr marL="0" indent="0" algn="ctr">
              <a:lnSpc>
                <a:spcPct val="200000"/>
              </a:lnSpc>
            </a:pPr>
            <a:r>
              <a:rPr lang="ja-JP" altLang="en-US" dirty="0"/>
              <a:t>その「正解」を疑うことができないだけではなく、</a:t>
            </a:r>
            <a:endParaRPr lang="en-US" altLang="ja-JP" dirty="0"/>
          </a:p>
          <a:p>
            <a:pPr marL="0" indent="0" algn="ctr">
              <a:lnSpc>
                <a:spcPct val="200000"/>
              </a:lnSpc>
            </a:pPr>
            <a:r>
              <a:rPr lang="ja-JP" altLang="en-US" dirty="0"/>
              <a:t>その「正解」を他の人にも押し付ける、</a:t>
            </a:r>
            <a:endParaRPr lang="en-US" altLang="ja-JP" dirty="0"/>
          </a:p>
          <a:p>
            <a:pPr marL="0" indent="0" algn="ctr">
              <a:lnSpc>
                <a:spcPct val="200000"/>
              </a:lnSpc>
            </a:pPr>
            <a:r>
              <a:rPr kumimoji="1" lang="ja-JP" altLang="en-US" dirty="0"/>
              <a:t>自分なりの「正解」以外</a:t>
            </a:r>
            <a:r>
              <a:rPr lang="ja-JP" altLang="en-US" dirty="0"/>
              <a:t>は受け付けない、</a:t>
            </a:r>
            <a:endParaRPr lang="en-US" altLang="ja-JP" dirty="0"/>
          </a:p>
          <a:p>
            <a:pPr marL="0" indent="0" algn="ctr">
              <a:lnSpc>
                <a:spcPct val="200000"/>
              </a:lnSpc>
            </a:pPr>
            <a:r>
              <a:rPr lang="ja-JP" altLang="en-US" dirty="0"/>
              <a:t>考えられない</a:t>
            </a:r>
            <a:r>
              <a:rPr lang="ja-JP" altLang="en-US" dirty="0">
                <a:solidFill>
                  <a:srgbClr val="FFCCFF"/>
                </a:solidFill>
              </a:rPr>
              <a:t>病んだ状態</a:t>
            </a:r>
            <a:r>
              <a:rPr lang="ja-JP" altLang="en-US" dirty="0"/>
              <a:t>。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534E00-347F-4343-BD76-5A4042977726}"/>
              </a:ext>
            </a:extLst>
          </p:cNvPr>
          <p:cNvSpPr txBox="1"/>
          <p:nvPr/>
        </p:nvSpPr>
        <p:spPr>
          <a:xfrm>
            <a:off x="620509" y="6396335"/>
            <a:ext cx="9046066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岩室紳也が勝手に命名したことですが、思い当たる人、いますよね</a:t>
            </a:r>
          </a:p>
        </p:txBody>
      </p:sp>
    </p:spTree>
    <p:extLst>
      <p:ext uri="{BB962C8B-B14F-4D97-AF65-F5344CB8AC3E}">
        <p14:creationId xmlns:p14="http://schemas.microsoft.com/office/powerpoint/2010/main" val="258862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AC5E49EE-D9BB-4135-9D3D-6345978CF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75" y="981652"/>
            <a:ext cx="9823450" cy="4894695"/>
          </a:xfrm>
        </p:spPr>
        <p:txBody>
          <a:bodyPr/>
          <a:lstStyle/>
          <a:p>
            <a:pPr marL="0" indent="0" algn="ctr">
              <a:lnSpc>
                <a:spcPct val="200000"/>
              </a:lnSpc>
            </a:pPr>
            <a:r>
              <a:rPr lang="ja-JP" altLang="en-US" dirty="0"/>
              <a:t>自分なりの「正解」を見つけると、</a:t>
            </a:r>
            <a:endParaRPr lang="en-US" altLang="ja-JP" dirty="0"/>
          </a:p>
          <a:p>
            <a:pPr marL="0" indent="0" algn="ctr">
              <a:lnSpc>
                <a:spcPct val="200000"/>
              </a:lnSpc>
            </a:pPr>
            <a:r>
              <a:rPr lang="ja-JP" altLang="en-US" dirty="0"/>
              <a:t>その「正解」を疑うことができないだけではなく、</a:t>
            </a:r>
            <a:endParaRPr lang="en-US" altLang="ja-JP" dirty="0"/>
          </a:p>
          <a:p>
            <a:pPr marL="0" indent="0" algn="ctr">
              <a:lnSpc>
                <a:spcPct val="200000"/>
              </a:lnSpc>
            </a:pPr>
            <a:r>
              <a:rPr lang="ja-JP" altLang="en-US" dirty="0"/>
              <a:t>その「正解」を他の人にも押し付ける、</a:t>
            </a:r>
            <a:endParaRPr lang="en-US" altLang="ja-JP" dirty="0"/>
          </a:p>
          <a:p>
            <a:pPr marL="0" indent="0" algn="ctr">
              <a:lnSpc>
                <a:spcPct val="200000"/>
              </a:lnSpc>
            </a:pPr>
            <a:r>
              <a:rPr kumimoji="1" lang="ja-JP" altLang="en-US" dirty="0"/>
              <a:t>自分なりの「正解」以外</a:t>
            </a:r>
            <a:r>
              <a:rPr lang="ja-JP" altLang="en-US" dirty="0"/>
              <a:t>は受け付けない、</a:t>
            </a:r>
            <a:endParaRPr lang="en-US" altLang="ja-JP" dirty="0"/>
          </a:p>
          <a:p>
            <a:pPr marL="0" indent="0" algn="ctr">
              <a:lnSpc>
                <a:spcPct val="200000"/>
              </a:lnSpc>
            </a:pPr>
            <a:r>
              <a:rPr lang="ja-JP" altLang="en-US" dirty="0"/>
              <a:t>考えられない</a:t>
            </a:r>
            <a:r>
              <a:rPr lang="ja-JP" altLang="en-US" dirty="0">
                <a:solidFill>
                  <a:srgbClr val="FFCCFF"/>
                </a:solidFill>
              </a:rPr>
              <a:t>病んだ状態</a:t>
            </a:r>
            <a:r>
              <a:rPr lang="ja-JP" altLang="en-US" dirty="0"/>
              <a:t>。</a:t>
            </a: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4877620-AE2F-4FD3-82A7-52D872EF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884604"/>
          </a:xfrm>
        </p:spPr>
        <p:txBody>
          <a:bodyPr/>
          <a:lstStyle/>
          <a:p>
            <a:r>
              <a:rPr kumimoji="1" lang="ja-JP" altLang="en-US" dirty="0"/>
              <a:t>「正解依存症」とは？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CFC6CA6-F277-4BB7-B347-94B5CEE37E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532"/>
            <a:ext cx="10287000" cy="644375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EAB9DE-A1DC-4E65-8C8D-732729C33DC4}"/>
              </a:ext>
            </a:extLst>
          </p:cNvPr>
          <p:cNvSpPr txBox="1"/>
          <p:nvPr/>
        </p:nvSpPr>
        <p:spPr>
          <a:xfrm>
            <a:off x="1322614" y="6396335"/>
            <a:ext cx="7641836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子どものマスクは本当に必要？　かえって危険な場合も？</a:t>
            </a:r>
          </a:p>
        </p:txBody>
      </p:sp>
    </p:spTree>
    <p:extLst>
      <p:ext uri="{BB962C8B-B14F-4D97-AF65-F5344CB8AC3E}">
        <p14:creationId xmlns:p14="http://schemas.microsoft.com/office/powerpoint/2010/main" val="98514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0.40902 L 0 3.703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-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499442-3EAC-4DB0-A670-3DC943AB1A92}"/>
              </a:ext>
            </a:extLst>
          </p:cNvPr>
          <p:cNvSpPr txBox="1"/>
          <p:nvPr/>
        </p:nvSpPr>
        <p:spPr>
          <a:xfrm>
            <a:off x="1801914" y="6396335"/>
            <a:ext cx="6683241" cy="461665"/>
          </a:xfrm>
          <a:prstGeom prst="rect">
            <a:avLst/>
          </a:prstGeom>
          <a:solidFill>
            <a:schemeClr val="tx1">
              <a:lumMod val="7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早期発見・早期対応に加え、何が必要でしょうか？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E1F5A9-423B-4159-9519-46D8465ED600}"/>
              </a:ext>
            </a:extLst>
          </p:cNvPr>
          <p:cNvSpPr txBox="1"/>
          <p:nvPr/>
        </p:nvSpPr>
        <p:spPr>
          <a:xfrm>
            <a:off x="819240" y="-324918"/>
            <a:ext cx="8648521" cy="6842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日本人が信じてやまない</a:t>
            </a:r>
            <a:endParaRPr kumimoji="1" lang="en-US" altLang="ja-JP" sz="6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早期発見・早期対応</a:t>
            </a:r>
            <a:endParaRPr kumimoji="1" lang="en-US" altLang="ja-JP" sz="60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ハイリスクアプローチ</a:t>
            </a:r>
            <a:endParaRPr kumimoji="1" lang="en-US" altLang="ja-JP" sz="60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クラスター潰し</a:t>
            </a:r>
            <a:endParaRPr kumimoji="1" lang="en-US" altLang="ja-JP" sz="60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の落とし穴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79795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3000">
        <p:fade/>
      </p:transition>
    </mc:Choice>
    <mc:Fallback xmlns="">
      <p:transition spd="med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/>
    </p:bldLst>
  </p:timing>
</p:sld>
</file>

<file path=ppt/theme/theme1.xml><?xml version="1.0" encoding="utf-8"?>
<a:theme xmlns:a="http://schemas.openxmlformats.org/drawingml/2006/main" name="1_標準デザイン">
  <a:themeElements>
    <a:clrScheme name="">
      <a:dk1>
        <a:srgbClr val="010000"/>
      </a:dk1>
      <a:lt1>
        <a:srgbClr val="FFFFFF"/>
      </a:lt1>
      <a:dk2>
        <a:srgbClr val="000000"/>
      </a:dk2>
      <a:lt2>
        <a:srgbClr val="FFFF00"/>
      </a:lt2>
      <a:accent1>
        <a:srgbClr val="CCECFF"/>
      </a:accent1>
      <a:accent2>
        <a:srgbClr val="FFFFCC"/>
      </a:accent2>
      <a:accent3>
        <a:srgbClr val="AAAAAA"/>
      </a:accent3>
      <a:accent4>
        <a:srgbClr val="DADADA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1_標準デザイン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1_標準デザイン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標準デザイン">
  <a:themeElements>
    <a:clrScheme name="">
      <a:dk1>
        <a:srgbClr val="010000"/>
      </a:dk1>
      <a:lt1>
        <a:srgbClr val="FFFFFF"/>
      </a:lt1>
      <a:dk2>
        <a:srgbClr val="000000"/>
      </a:dk2>
      <a:lt2>
        <a:srgbClr val="FFFF00"/>
      </a:lt2>
      <a:accent1>
        <a:srgbClr val="CCECFF"/>
      </a:accent1>
      <a:accent2>
        <a:srgbClr val="FFFFCC"/>
      </a:accent2>
      <a:accent3>
        <a:srgbClr val="AAAAAA"/>
      </a:accent3>
      <a:accent4>
        <a:srgbClr val="DADADA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1_標準デザイン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標準デザイン">
  <a:themeElements>
    <a:clrScheme name="">
      <a:dk1>
        <a:srgbClr val="010000"/>
      </a:dk1>
      <a:lt1>
        <a:srgbClr val="FFFFFF"/>
      </a:lt1>
      <a:dk2>
        <a:srgbClr val="000000"/>
      </a:dk2>
      <a:lt2>
        <a:srgbClr val="FFFF00"/>
      </a:lt2>
      <a:accent1>
        <a:srgbClr val="CCECFF"/>
      </a:accent1>
      <a:accent2>
        <a:srgbClr val="FFFFCC"/>
      </a:accent2>
      <a:accent3>
        <a:srgbClr val="AAAAAA"/>
      </a:accent3>
      <a:accent4>
        <a:srgbClr val="DADADA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標準デザイン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標準デザイン">
  <a:themeElements>
    <a:clrScheme name="">
      <a:dk1>
        <a:srgbClr val="010000"/>
      </a:dk1>
      <a:lt1>
        <a:srgbClr val="FFFFFF"/>
      </a:lt1>
      <a:dk2>
        <a:srgbClr val="000000"/>
      </a:dk2>
      <a:lt2>
        <a:srgbClr val="FFFF00"/>
      </a:lt2>
      <a:accent1>
        <a:srgbClr val="CCECFF"/>
      </a:accent1>
      <a:accent2>
        <a:srgbClr val="FFFFCC"/>
      </a:accent2>
      <a:accent3>
        <a:srgbClr val="AAAAAA"/>
      </a:accent3>
      <a:accent4>
        <a:srgbClr val="DADADA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1_標準デザイン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標準デザイン">
  <a:themeElements>
    <a:clrScheme name="">
      <a:dk1>
        <a:srgbClr val="010000"/>
      </a:dk1>
      <a:lt1>
        <a:srgbClr val="FFFFFF"/>
      </a:lt1>
      <a:dk2>
        <a:srgbClr val="000000"/>
      </a:dk2>
      <a:lt2>
        <a:srgbClr val="FFFF00"/>
      </a:lt2>
      <a:accent1>
        <a:srgbClr val="CCECFF"/>
      </a:accent1>
      <a:accent2>
        <a:srgbClr val="FFFFCC"/>
      </a:accent2>
      <a:accent3>
        <a:srgbClr val="AAAAAA"/>
      </a:accent3>
      <a:accent4>
        <a:srgbClr val="DADADA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1_標準デザイン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標準デザイン">
  <a:themeElements>
    <a:clrScheme name="">
      <a:dk1>
        <a:srgbClr val="010000"/>
      </a:dk1>
      <a:lt1>
        <a:srgbClr val="FFFFFF"/>
      </a:lt1>
      <a:dk2>
        <a:srgbClr val="000000"/>
      </a:dk2>
      <a:lt2>
        <a:srgbClr val="FFFF00"/>
      </a:lt2>
      <a:accent1>
        <a:srgbClr val="CCECFF"/>
      </a:accent1>
      <a:accent2>
        <a:srgbClr val="FFFFCC"/>
      </a:accent2>
      <a:accent3>
        <a:srgbClr val="AAAAAA"/>
      </a:accent3>
      <a:accent4>
        <a:srgbClr val="DADADA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標準デザイン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10000"/>
    </a:dk1>
    <a:lt1>
      <a:srgbClr val="FFFFFF"/>
    </a:lt1>
    <a:dk2>
      <a:srgbClr val="000000"/>
    </a:dk2>
    <a:lt2>
      <a:srgbClr val="FFFF00"/>
    </a:lt2>
    <a:accent1>
      <a:srgbClr val="CCECFF"/>
    </a:accent1>
    <a:accent2>
      <a:srgbClr val="FFFFCC"/>
    </a:accent2>
    <a:accent3>
      <a:srgbClr val="AAAAAA"/>
    </a:accent3>
    <a:accent4>
      <a:srgbClr val="DADADA"/>
    </a:accent4>
    <a:accent5>
      <a:srgbClr val="E2F4FF"/>
    </a:accent5>
    <a:accent6>
      <a:srgbClr val="E7E7B9"/>
    </a:accent6>
    <a:hlink>
      <a:srgbClr val="FF9966"/>
    </a:hlink>
    <a:folHlink>
      <a:srgbClr val="FFFFCC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10000"/>
    </a:dk1>
    <a:lt1>
      <a:srgbClr val="FFFFFF"/>
    </a:lt1>
    <a:dk2>
      <a:srgbClr val="000000"/>
    </a:dk2>
    <a:lt2>
      <a:srgbClr val="FFFF00"/>
    </a:lt2>
    <a:accent1>
      <a:srgbClr val="CCECFF"/>
    </a:accent1>
    <a:accent2>
      <a:srgbClr val="FFFFCC"/>
    </a:accent2>
    <a:accent3>
      <a:srgbClr val="AAAAAA"/>
    </a:accent3>
    <a:accent4>
      <a:srgbClr val="DADADA"/>
    </a:accent4>
    <a:accent5>
      <a:srgbClr val="E2F4FF"/>
    </a:accent5>
    <a:accent6>
      <a:srgbClr val="E7E7B9"/>
    </a:accent6>
    <a:hlink>
      <a:srgbClr val="FF9966"/>
    </a:hlink>
    <a:folHlink>
      <a:srgbClr val="FFFFCC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10000"/>
    </a:dk1>
    <a:lt1>
      <a:srgbClr val="FFFFFF"/>
    </a:lt1>
    <a:dk2>
      <a:srgbClr val="000000"/>
    </a:dk2>
    <a:lt2>
      <a:srgbClr val="FFFF00"/>
    </a:lt2>
    <a:accent1>
      <a:srgbClr val="CCECFF"/>
    </a:accent1>
    <a:accent2>
      <a:srgbClr val="FFFFCC"/>
    </a:accent2>
    <a:accent3>
      <a:srgbClr val="AAAAAA"/>
    </a:accent3>
    <a:accent4>
      <a:srgbClr val="DADADA"/>
    </a:accent4>
    <a:accent5>
      <a:srgbClr val="E2F4FF"/>
    </a:accent5>
    <a:accent6>
      <a:srgbClr val="E7E7B9"/>
    </a:accent6>
    <a:hlink>
      <a:srgbClr val="FF9966"/>
    </a:hlink>
    <a:folHlink>
      <a:srgbClr val="FFFFCC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10000"/>
    </a:dk1>
    <a:lt1>
      <a:srgbClr val="FFFFFF"/>
    </a:lt1>
    <a:dk2>
      <a:srgbClr val="000000"/>
    </a:dk2>
    <a:lt2>
      <a:srgbClr val="FFFF00"/>
    </a:lt2>
    <a:accent1>
      <a:srgbClr val="CCECFF"/>
    </a:accent1>
    <a:accent2>
      <a:srgbClr val="FFFFCC"/>
    </a:accent2>
    <a:accent3>
      <a:srgbClr val="AAAAAA"/>
    </a:accent3>
    <a:accent4>
      <a:srgbClr val="DADADA"/>
    </a:accent4>
    <a:accent5>
      <a:srgbClr val="E2F4FF"/>
    </a:accent5>
    <a:accent6>
      <a:srgbClr val="E7E7B9"/>
    </a:accent6>
    <a:hlink>
      <a:srgbClr val="FF9966"/>
    </a:hlink>
    <a:folHlink>
      <a:srgbClr val="FFFFCC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10000"/>
    </a:dk1>
    <a:lt1>
      <a:srgbClr val="FFFFFF"/>
    </a:lt1>
    <a:dk2>
      <a:srgbClr val="000000"/>
    </a:dk2>
    <a:lt2>
      <a:srgbClr val="FFFF00"/>
    </a:lt2>
    <a:accent1>
      <a:srgbClr val="CCECFF"/>
    </a:accent1>
    <a:accent2>
      <a:srgbClr val="FFFFCC"/>
    </a:accent2>
    <a:accent3>
      <a:srgbClr val="AAAAAA"/>
    </a:accent3>
    <a:accent4>
      <a:srgbClr val="DADADA"/>
    </a:accent4>
    <a:accent5>
      <a:srgbClr val="E2F4FF"/>
    </a:accent5>
    <a:accent6>
      <a:srgbClr val="E7E7B9"/>
    </a:accent6>
    <a:hlink>
      <a:srgbClr val="FF9966"/>
    </a:hlink>
    <a:folHlink>
      <a:srgbClr val="FFFFCC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10000"/>
    </a:dk1>
    <a:lt1>
      <a:srgbClr val="FFFFFF"/>
    </a:lt1>
    <a:dk2>
      <a:srgbClr val="000000"/>
    </a:dk2>
    <a:lt2>
      <a:srgbClr val="FFFF00"/>
    </a:lt2>
    <a:accent1>
      <a:srgbClr val="CCECFF"/>
    </a:accent1>
    <a:accent2>
      <a:srgbClr val="FFFFCC"/>
    </a:accent2>
    <a:accent3>
      <a:srgbClr val="AAAAAA"/>
    </a:accent3>
    <a:accent4>
      <a:srgbClr val="DADADA"/>
    </a:accent4>
    <a:accent5>
      <a:srgbClr val="E2F4FF"/>
    </a:accent5>
    <a:accent6>
      <a:srgbClr val="E7E7B9"/>
    </a:accent6>
    <a:hlink>
      <a:srgbClr val="FF9966"/>
    </a:hlink>
    <a:folHlink>
      <a:srgbClr val="FFFFCC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10000"/>
    </a:dk1>
    <a:lt1>
      <a:srgbClr val="FFFFFF"/>
    </a:lt1>
    <a:dk2>
      <a:srgbClr val="000000"/>
    </a:dk2>
    <a:lt2>
      <a:srgbClr val="FFFF00"/>
    </a:lt2>
    <a:accent1>
      <a:srgbClr val="CCECFF"/>
    </a:accent1>
    <a:accent2>
      <a:srgbClr val="FFFFCC"/>
    </a:accent2>
    <a:accent3>
      <a:srgbClr val="AAAAAA"/>
    </a:accent3>
    <a:accent4>
      <a:srgbClr val="DADADA"/>
    </a:accent4>
    <a:accent5>
      <a:srgbClr val="E2F4FF"/>
    </a:accent5>
    <a:accent6>
      <a:srgbClr val="E7E7B9"/>
    </a:accent6>
    <a:hlink>
      <a:srgbClr val="FF9966"/>
    </a:hlink>
    <a:folHlink>
      <a:srgbClr val="FF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1577</Words>
  <Application>Microsoft Office PowerPoint</Application>
  <PresentationFormat>35mm スライド</PresentationFormat>
  <Paragraphs>237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32</vt:i4>
      </vt:variant>
    </vt:vector>
  </HeadingPairs>
  <TitlesOfParts>
    <vt:vector size="47" baseType="lpstr">
      <vt:lpstr>HGP創英角ﾎﾟｯﾌﾟ体</vt:lpstr>
      <vt:lpstr>HGS創英角ﾎﾟｯﾌﾟ体</vt:lpstr>
      <vt:lpstr>HG創英角ﾎﾟｯﾌﾟ体</vt:lpstr>
      <vt:lpstr>Monotype Sorts</vt:lpstr>
      <vt:lpstr>ＭＳ Ｐゴシック</vt:lpstr>
      <vt:lpstr>Arial</vt:lpstr>
      <vt:lpstr>Arial Narrow</vt:lpstr>
      <vt:lpstr>Century</vt:lpstr>
      <vt:lpstr>Times New Roman</vt:lpstr>
      <vt:lpstr>1_標準デザイン</vt:lpstr>
      <vt:lpstr>7_標準デザイン</vt:lpstr>
      <vt:lpstr>3_標準デザイン</vt:lpstr>
      <vt:lpstr>5_標準デザイン</vt:lpstr>
      <vt:lpstr>11_標準デザイン</vt:lpstr>
      <vt:lpstr>標準デザイン</vt:lpstr>
      <vt:lpstr>「リスク」 と正しく向き合うために </vt:lpstr>
      <vt:lpstr>と、偉そうに言っている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「正解依存症」とは？</vt:lpstr>
      <vt:lpstr>「正解依存症」とは？</vt:lpstr>
      <vt:lpstr>PowerPoint プレゼンテーション</vt:lpstr>
      <vt:lpstr>まずは課題の原因追求をします</vt:lpstr>
      <vt:lpstr>まずは課題の原因追求をします</vt:lpstr>
      <vt:lpstr>早期発見・個別指導で課題を予防しようとします</vt:lpstr>
      <vt:lpstr>早期発見・個別指導で課題を予防しようとします</vt:lpstr>
      <vt:lpstr>そのために、まずは課題の原因追求をします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握手ではうつらない？？？</vt:lpstr>
      <vt:lpstr>握手でパニック</vt:lpstr>
      <vt:lpstr>「リスク」の正しい理解を</vt:lpstr>
      <vt:lpstr>リスク　と　risk　の違い</vt:lpstr>
      <vt:lpstr>リスク　と　risk　の違い</vt:lpstr>
      <vt:lpstr>リスク　と　risk　の違い</vt:lpstr>
      <vt:lpstr>日本で繰り返される  感染者排除の啓発</vt:lpstr>
      <vt:lpstr>ヘイトスピーチ</vt:lpstr>
      <vt:lpstr>PowerPoint プレゼンテーション</vt:lpstr>
      <vt:lpstr>ヘイトスピーチ</vt:lpstr>
      <vt:lpstr>PowerPoint プレゼンテーション</vt:lpstr>
      <vt:lpstr>PowerPoint プレゼンテーション</vt:lpstr>
      <vt:lpstr>ヘイトスピーチ</vt:lpstr>
      <vt:lpstr>差別や偏見は  一見、道理や理屈にかなっている と思うところから生まれます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2021-06-27T07:49:54Z</dcterms:created>
  <dcterms:modified xsi:type="dcterms:W3CDTF">2021-06-27T08:26:06Z</dcterms:modified>
</cp:coreProperties>
</file>